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5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4630400" cy="8229600"/>
  <p:notesSz cx="8229600" cy="14630400"/>
  <p:embeddedFontLst>
    <p:embeddedFont>
      <p:font typeface="Red Hat Text" panose="020B0604020202020204" charset="0"/>
      <p:regular r:id="rId23"/>
    </p:embeddedFont>
    <p:embeddedFont>
      <p:font typeface="Roboto Light" panose="020B0604020202020204" charset="0"/>
      <p:regular r:id="rId24"/>
    </p:embeddedFon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Comic Sans MS" panose="030F0702030302020204" pitchFamily="66" charset="0"/>
      <p:regular r:id="rId29"/>
      <p:bold r:id="rId30"/>
      <p:italic r:id="rId31"/>
      <p:boldItalic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3" d="100"/>
          <a:sy n="63" d="100"/>
        </p:scale>
        <p:origin x="51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693029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26720" y="2788920"/>
            <a:ext cx="8488680" cy="20622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500"/>
              </a:lnSpc>
              <a:buNone/>
            </a:pPr>
            <a:r>
              <a:rPr lang="en-US" sz="4400" dirty="0">
                <a:solidFill>
                  <a:srgbClr val="1F1E1E"/>
                </a:solidFill>
                <a:latin typeface="Comic Sans MS" panose="030F0702030302020204" pitchFamily="66" charset="0"/>
                <a:ea typeface="Red Hat Text" pitchFamily="34" charset="-122"/>
                <a:cs typeface="Red Hat Text" pitchFamily="34" charset="-120"/>
              </a:rPr>
              <a:t>Understanding Tensors: </a:t>
            </a:r>
            <a:endParaRPr lang="en-US" sz="4400" dirty="0" smtClean="0">
              <a:solidFill>
                <a:srgbClr val="1F1E1E"/>
              </a:solidFill>
              <a:latin typeface="Comic Sans MS" panose="030F0702030302020204" pitchFamily="66" charset="0"/>
              <a:ea typeface="Red Hat Text" pitchFamily="34" charset="-122"/>
              <a:cs typeface="Red Hat Text" pitchFamily="34" charset="-120"/>
            </a:endParaRPr>
          </a:p>
          <a:p>
            <a:pPr marL="0" indent="0" algn="ctr">
              <a:lnSpc>
                <a:spcPts val="5500"/>
              </a:lnSpc>
              <a:buNone/>
            </a:pPr>
            <a:r>
              <a:rPr lang="en-US" sz="4400" dirty="0" smtClean="0">
                <a:solidFill>
                  <a:srgbClr val="1F1E1E"/>
                </a:solidFill>
                <a:latin typeface="Comic Sans MS" panose="030F0702030302020204" pitchFamily="66" charset="0"/>
                <a:ea typeface="Red Hat Text" pitchFamily="34" charset="-122"/>
                <a:cs typeface="Red Hat Text" pitchFamily="34" charset="-120"/>
              </a:rPr>
              <a:t>The </a:t>
            </a:r>
            <a:r>
              <a:rPr lang="en-US" sz="4400" dirty="0">
                <a:solidFill>
                  <a:srgbClr val="1F1E1E"/>
                </a:solidFill>
                <a:latin typeface="Comic Sans MS" panose="030F0702030302020204" pitchFamily="66" charset="0"/>
                <a:ea typeface="Red Hat Text" pitchFamily="34" charset="-122"/>
                <a:cs typeface="Red Hat Text" pitchFamily="34" charset="-120"/>
              </a:rPr>
              <a:t>Magic Behind AI &amp; Science!</a:t>
            </a:r>
            <a:endParaRPr lang="en-US" sz="4400" dirty="0">
              <a:latin typeface="Comic Sans MS" panose="030F0702030302020204" pitchFamily="66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837724" y="4652784"/>
            <a:ext cx="7772876" cy="12603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Who loves AI, video games, or exploring space? </a:t>
            </a:r>
            <a:endParaRPr lang="en-US" sz="1850" dirty="0" smtClean="0">
              <a:solidFill>
                <a:srgbClr val="3B3535"/>
              </a:solidFill>
              <a:latin typeface="Roboto Light" pitchFamily="34" charset="0"/>
              <a:ea typeface="Roboto Light" pitchFamily="34" charset="-122"/>
              <a:cs typeface="Roboto Light" pitchFamily="34" charset="-120"/>
            </a:endParaRPr>
          </a:p>
          <a:p>
            <a:pPr marL="0" indent="0" algn="ctr">
              <a:lnSpc>
                <a:spcPts val="3000"/>
              </a:lnSpc>
              <a:buNone/>
            </a:pPr>
            <a:r>
              <a:rPr lang="en-US" sz="1850" dirty="0" smtClean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This </a:t>
            </a: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presentation is for you! We will explore tensors, the superpower behind all these cool things. Let's dive into the world of superpowered numbers!</a:t>
            </a:r>
            <a:endParaRPr lang="en-US" sz="185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1119" y="72146"/>
            <a:ext cx="3420121" cy="271677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6063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56484" y="703659"/>
            <a:ext cx="7201138" cy="711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GB" sz="4400" b="1" dirty="0" smtClean="0">
                <a:solidFill>
                  <a:srgbClr val="202020"/>
                </a:solidFill>
                <a:effectLst/>
                <a:latin typeface="Comic Sans MS" panose="030F0702030302020204" pitchFamily="66" charset="0"/>
                <a:ea typeface="Calibri" panose="020F0502020204030204" pitchFamily="34" charset="0"/>
                <a:cs typeface="Times New Roman" panose="02020603050405020304" pitchFamily="18" charset="0"/>
              </a:rPr>
              <a:t>Story Time</a:t>
            </a:r>
            <a:endParaRPr lang="en-GB" sz="4400" dirty="0">
              <a:effectLst/>
              <a:latin typeface="Comic Sans MS" panose="030F0702030302020204" pitchFamily="66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5791200" y="3230880"/>
            <a:ext cx="8382000" cy="19937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GB" sz="4800" b="1" dirty="0" smtClean="0">
                <a:solidFill>
                  <a:srgbClr val="202020"/>
                </a:solidFill>
                <a:effectLst/>
                <a:latin typeface="Comic Sans MS" panose="030F0702030302020204" pitchFamily="66" charset="0"/>
                <a:ea typeface="Calibri" panose="020F0502020204030204" pitchFamily="34" charset="0"/>
                <a:cs typeface="Times New Roman" panose="02020603050405020304" pitchFamily="18" charset="0"/>
              </a:rPr>
              <a:t>Tensor Town: 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GB" sz="4800" b="1" dirty="0" smtClean="0">
                <a:solidFill>
                  <a:srgbClr val="202020"/>
                </a:solidFill>
                <a:effectLst/>
                <a:latin typeface="Comic Sans MS" panose="030F0702030302020204" pitchFamily="66" charset="0"/>
                <a:ea typeface="Calibri" panose="020F0502020204030204" pitchFamily="34" charset="0"/>
                <a:cs typeface="Times New Roman" panose="02020603050405020304" pitchFamily="18" charset="0"/>
              </a:rPr>
              <a:t>The Magical Building Blocks of AI!</a:t>
            </a:r>
            <a:endParaRPr lang="en-GB" sz="4800" dirty="0">
              <a:effectLst/>
              <a:latin typeface="Comic Sans MS" panose="030F0702030302020204" pitchFamily="66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1480" y="5391835"/>
            <a:ext cx="13822680" cy="18774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3600" dirty="0" smtClean="0">
                <a:solidFill>
                  <a:srgbClr val="0070C0"/>
                </a:solidFill>
                <a:latin typeface="Comic Sans MS" panose="030F0702030302020204" pitchFamily="66" charset="0"/>
              </a:rPr>
              <a:t>AI ROBOT </a:t>
            </a:r>
            <a:r>
              <a:rPr lang="en-GB" sz="3600" dirty="0" smtClean="0">
                <a:latin typeface="Comic Sans MS" panose="030F0702030302020204" pitchFamily="66" charset="0"/>
              </a:rPr>
              <a:t>welcomes visitors at wide </a:t>
            </a:r>
            <a:r>
              <a:rPr lang="en-GB" sz="3600" dirty="0">
                <a:latin typeface="Comic Sans MS" panose="030F0702030302020204" pitchFamily="66" charset="0"/>
              </a:rPr>
              <a:t>view of the entrance to Tensor Town, with </a:t>
            </a:r>
            <a:r>
              <a:rPr lang="en-GB" sz="3600" dirty="0" err="1">
                <a:latin typeface="Comic Sans MS" panose="030F0702030302020204" pitchFamily="66" charset="0"/>
              </a:rPr>
              <a:t>colorful</a:t>
            </a:r>
            <a:r>
              <a:rPr lang="en-GB" sz="3600" dirty="0">
                <a:latin typeface="Comic Sans MS" panose="030F0702030302020204" pitchFamily="66" charset="0"/>
              </a:rPr>
              <a:t> signs and playful architecture </a:t>
            </a:r>
            <a:endParaRPr lang="en-GB" sz="3600" dirty="0" smtClean="0">
              <a:latin typeface="Comic Sans MS" panose="030F0702030302020204" pitchFamily="66" charset="0"/>
            </a:endParaRPr>
          </a:p>
          <a:p>
            <a:pPr algn="ctr"/>
            <a:r>
              <a:rPr lang="en-GB" sz="4400" dirty="0" smtClean="0">
                <a:solidFill>
                  <a:srgbClr val="FF0000"/>
                </a:solidFill>
                <a:latin typeface="Comic Sans MS" panose="030F0702030302020204" pitchFamily="66" charset="0"/>
              </a:rPr>
              <a:t>HEH WELCOME</a:t>
            </a:r>
            <a:r>
              <a:rPr lang="en-GB" sz="4400" dirty="0">
                <a:solidFill>
                  <a:srgbClr val="FF0000"/>
                </a:solidFill>
                <a:latin typeface="Comic Sans MS" panose="030F0702030302020204" pitchFamily="66" charset="0"/>
              </a:rPr>
              <a:t>, YOUNG </a:t>
            </a:r>
            <a:r>
              <a:rPr lang="en-GB" sz="4400" dirty="0" smtClean="0">
                <a:solidFill>
                  <a:srgbClr val="FF0000"/>
                </a:solidFill>
                <a:latin typeface="Comic Sans MS" panose="030F0702030302020204" pitchFamily="66" charset="0"/>
              </a:rPr>
              <a:t>EXPLORERS!</a:t>
            </a:r>
            <a:endParaRPr lang="en-GB" sz="4400" dirty="0">
              <a:solidFill>
                <a:srgbClr val="FF0000"/>
              </a:solidFill>
              <a:latin typeface="Comic Sans MS" panose="030F0702030302020204" pitchFamily="66" charset="0"/>
            </a:endParaRPr>
          </a:p>
        </p:txBody>
      </p:sp>
      <p:pic>
        <p:nvPicPr>
          <p:cNvPr id="6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5242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9156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1480" y="5528995"/>
            <a:ext cx="13822680" cy="18774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3600" dirty="0" smtClean="0">
                <a:solidFill>
                  <a:srgbClr val="202020"/>
                </a:solidFill>
                <a:latin typeface="Comic Sans MS" panose="030F0702030302020204" pitchFamily="66" charset="0"/>
              </a:rPr>
              <a:t>In a bright </a:t>
            </a:r>
            <a:r>
              <a:rPr lang="en-GB" sz="3600" dirty="0">
                <a:solidFill>
                  <a:srgbClr val="202020"/>
                </a:solidFill>
                <a:latin typeface="Comic Sans MS" panose="030F0702030302020204" pitchFamily="66" charset="0"/>
              </a:rPr>
              <a:t>and </a:t>
            </a:r>
            <a:r>
              <a:rPr lang="en-GB" sz="3600" dirty="0" smtClean="0">
                <a:solidFill>
                  <a:srgbClr val="202020"/>
                </a:solidFill>
                <a:latin typeface="Comic Sans MS" panose="030F0702030302020204" pitchFamily="66" charset="0"/>
              </a:rPr>
              <a:t>colourful room, a </a:t>
            </a:r>
            <a:r>
              <a:rPr lang="en-GB" sz="3600" dirty="0">
                <a:solidFill>
                  <a:srgbClr val="202020"/>
                </a:solidFill>
                <a:latin typeface="Comic Sans MS" panose="030F0702030302020204" pitchFamily="66" charset="0"/>
              </a:rPr>
              <a:t>small smiling number '5' </a:t>
            </a:r>
            <a:r>
              <a:rPr lang="en-GB" sz="3600" dirty="0" smtClean="0">
                <a:solidFill>
                  <a:srgbClr val="202020"/>
                </a:solidFill>
                <a:latin typeface="Comic Sans MS" panose="030F0702030302020204" pitchFamily="66" charset="0"/>
              </a:rPr>
              <a:t>(</a:t>
            </a:r>
            <a:r>
              <a:rPr lang="en-GB" sz="3600" dirty="0">
                <a:solidFill>
                  <a:srgbClr val="202020"/>
                </a:solidFill>
                <a:latin typeface="Comic Sans MS" panose="030F0702030302020204" pitchFamily="66" charset="0"/>
              </a:rPr>
              <a:t>Scaly the </a:t>
            </a:r>
            <a:r>
              <a:rPr lang="en-GB" sz="3600" dirty="0" smtClean="0">
                <a:solidFill>
                  <a:srgbClr val="202020"/>
                </a:solidFill>
                <a:latin typeface="Comic Sans MS" panose="030F0702030302020204" pitchFamily="66" charset="0"/>
              </a:rPr>
              <a:t>Scalar) standing </a:t>
            </a:r>
            <a:r>
              <a:rPr lang="en-GB" sz="3600" dirty="0">
                <a:solidFill>
                  <a:srgbClr val="202020"/>
                </a:solidFill>
                <a:latin typeface="Comic Sans MS" panose="030F0702030302020204" pitchFamily="66" charset="0"/>
              </a:rPr>
              <a:t>in the </a:t>
            </a:r>
            <a:r>
              <a:rPr lang="en-GB" sz="3600" dirty="0" smtClean="0">
                <a:solidFill>
                  <a:srgbClr val="202020"/>
                </a:solidFill>
                <a:latin typeface="Comic Sans MS" panose="030F0702030302020204" pitchFamily="66" charset="0"/>
              </a:rPr>
              <a:t>centre, warningly said:</a:t>
            </a:r>
          </a:p>
          <a:p>
            <a:pPr algn="ctr"/>
            <a:r>
              <a:rPr lang="en-GB" sz="4400" dirty="0" smtClean="0">
                <a:solidFill>
                  <a:srgbClr val="FFC000"/>
                </a:solidFill>
                <a:latin typeface="Comic Sans MS" panose="030F0702030302020204" pitchFamily="66" charset="0"/>
              </a:rPr>
              <a:t>HI, I AM SCALY THE SCALAR!</a:t>
            </a:r>
            <a:endParaRPr lang="en-GB" sz="4400" dirty="0">
              <a:solidFill>
                <a:srgbClr val="FFC000"/>
              </a:solidFill>
              <a:latin typeface="Comic Sans MS" panose="030F0702030302020204" pitchFamily="66" charset="0"/>
            </a:endParaRPr>
          </a:p>
        </p:txBody>
      </p:sp>
      <p:pic>
        <p:nvPicPr>
          <p:cNvPr id="6" name="Picture 5"/>
          <p:cNvPicPr/>
          <p:nvPr/>
        </p:nvPicPr>
        <p:blipFill rotWithShape="1">
          <a:blip r:embed="rId2"/>
          <a:srcRect l="1354"/>
          <a:stretch/>
        </p:blipFill>
        <p:spPr>
          <a:xfrm>
            <a:off x="106680" y="0"/>
            <a:ext cx="14432280" cy="524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0944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/>
          <p:nvPr/>
        </p:nvPicPr>
        <p:blipFill rotWithShape="1">
          <a:blip r:embed="rId2"/>
          <a:srcRect l="1000"/>
          <a:stretch/>
        </p:blipFill>
        <p:spPr>
          <a:xfrm>
            <a:off x="30479" y="0"/>
            <a:ext cx="14484141" cy="52416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11480" y="5528995"/>
            <a:ext cx="13822680" cy="18774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3600" dirty="0">
                <a:solidFill>
                  <a:srgbClr val="202020"/>
                </a:solidFill>
                <a:latin typeface="Comic Sans MS" panose="030F0702030302020204" pitchFamily="66" charset="0"/>
              </a:rPr>
              <a:t>VICKY stands in the </a:t>
            </a:r>
            <a:r>
              <a:rPr lang="en-GB" sz="3600" dirty="0" err="1">
                <a:solidFill>
                  <a:srgbClr val="202020"/>
                </a:solidFill>
                <a:latin typeface="Comic Sans MS" panose="030F0702030302020204" pitchFamily="66" charset="0"/>
              </a:rPr>
              <a:t>center</a:t>
            </a:r>
            <a:r>
              <a:rPr lang="en-GB" sz="3600" dirty="0">
                <a:solidFill>
                  <a:srgbClr val="202020"/>
                </a:solidFill>
                <a:latin typeface="Comic Sans MS" panose="030F0702030302020204" pitchFamily="66" charset="0"/>
              </a:rPr>
              <a:t> of the room</a:t>
            </a:r>
            <a:r>
              <a:rPr lang="en-GB" sz="3600" dirty="0" smtClean="0">
                <a:solidFill>
                  <a:srgbClr val="202020"/>
                </a:solidFill>
                <a:latin typeface="Comic Sans MS" panose="030F0702030302020204" pitchFamily="66" charset="0"/>
              </a:rPr>
              <a:t>, surrounded </a:t>
            </a:r>
            <a:r>
              <a:rPr lang="en-GB" sz="3600" dirty="0">
                <a:solidFill>
                  <a:srgbClr val="202020"/>
                </a:solidFill>
                <a:latin typeface="Comic Sans MS" panose="030F0702030302020204" pitchFamily="66" charset="0"/>
              </a:rPr>
              <a:t>by </a:t>
            </a:r>
            <a:r>
              <a:rPr lang="en-GB" sz="3600" dirty="0" err="1">
                <a:solidFill>
                  <a:srgbClr val="202020"/>
                </a:solidFill>
                <a:latin typeface="Comic Sans MS" panose="030F0702030302020204" pitchFamily="66" charset="0"/>
              </a:rPr>
              <a:t>colorful</a:t>
            </a:r>
            <a:r>
              <a:rPr lang="en-GB" sz="3600" dirty="0">
                <a:solidFill>
                  <a:srgbClr val="202020"/>
                </a:solidFill>
                <a:latin typeface="Comic Sans MS" panose="030F0702030302020204" pitchFamily="66" charset="0"/>
              </a:rPr>
              <a:t> numbers and </a:t>
            </a:r>
            <a:r>
              <a:rPr lang="en-GB" sz="3600" dirty="0" smtClean="0">
                <a:solidFill>
                  <a:srgbClr val="202020"/>
                </a:solidFill>
                <a:latin typeface="Comic Sans MS" panose="030F0702030302020204" pitchFamily="66" charset="0"/>
              </a:rPr>
              <a:t>arrows pointing </a:t>
            </a:r>
            <a:r>
              <a:rPr lang="en-GB" sz="3600" dirty="0">
                <a:solidFill>
                  <a:srgbClr val="202020"/>
                </a:solidFill>
                <a:latin typeface="Comic Sans MS" panose="030F0702030302020204" pitchFamily="66" charset="0"/>
              </a:rPr>
              <a:t>in different </a:t>
            </a:r>
            <a:r>
              <a:rPr lang="en-GB" sz="3600" dirty="0" smtClean="0">
                <a:solidFill>
                  <a:srgbClr val="202020"/>
                </a:solidFill>
                <a:latin typeface="Comic Sans MS" panose="030F0702030302020204" pitchFamily="66" charset="0"/>
              </a:rPr>
              <a:t>directions, said:</a:t>
            </a:r>
          </a:p>
          <a:p>
            <a:pPr algn="ctr"/>
            <a:r>
              <a:rPr lang="en-GB" sz="4400" dirty="0" smtClean="0">
                <a:solidFill>
                  <a:srgbClr val="FFC000"/>
                </a:solidFill>
                <a:latin typeface="Comic Sans MS" panose="030F0702030302020204" pitchFamily="66" charset="0"/>
              </a:rPr>
              <a:t>HOLA! I’M VICKY THE VECTOR!</a:t>
            </a:r>
            <a:endParaRPr lang="en-GB" sz="4400" dirty="0">
              <a:solidFill>
                <a:srgbClr val="FFC000"/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73182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/>
          <p:nvPr/>
        </p:nvPicPr>
        <p:blipFill rotWithShape="1">
          <a:blip r:embed="rId2"/>
          <a:srcRect l="1145" t="872" r="-312" b="-872"/>
          <a:stretch/>
        </p:blipFill>
        <p:spPr>
          <a:xfrm>
            <a:off x="121920" y="0"/>
            <a:ext cx="14508480" cy="52416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11480" y="5528995"/>
            <a:ext cx="13822680" cy="18774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3600" dirty="0">
                <a:solidFill>
                  <a:srgbClr val="202020"/>
                </a:solidFill>
                <a:latin typeface="Comic Sans MS" panose="030F0702030302020204" pitchFamily="66" charset="0"/>
              </a:rPr>
              <a:t>MATT stands in the </a:t>
            </a:r>
            <a:r>
              <a:rPr lang="en-GB" sz="3600" dirty="0" smtClean="0">
                <a:solidFill>
                  <a:srgbClr val="202020"/>
                </a:solidFill>
                <a:latin typeface="Comic Sans MS" panose="030F0702030302020204" pitchFamily="66" charset="0"/>
              </a:rPr>
              <a:t>centre </a:t>
            </a:r>
            <a:r>
              <a:rPr lang="en-GB" sz="3600" dirty="0">
                <a:solidFill>
                  <a:srgbClr val="202020"/>
                </a:solidFill>
                <a:latin typeface="Comic Sans MS" panose="030F0702030302020204" pitchFamily="66" charset="0"/>
              </a:rPr>
              <a:t>of the room</a:t>
            </a:r>
            <a:r>
              <a:rPr lang="en-GB" sz="3600" dirty="0" smtClean="0">
                <a:solidFill>
                  <a:srgbClr val="202020"/>
                </a:solidFill>
                <a:latin typeface="Comic Sans MS" panose="030F0702030302020204" pitchFamily="66" charset="0"/>
              </a:rPr>
              <a:t>, depicted </a:t>
            </a:r>
            <a:r>
              <a:rPr lang="en-GB" sz="3600" dirty="0">
                <a:solidFill>
                  <a:srgbClr val="202020"/>
                </a:solidFill>
                <a:latin typeface="Comic Sans MS" panose="030F0702030302020204" pitchFamily="66" charset="0"/>
              </a:rPr>
              <a:t>as a large chessboard of </a:t>
            </a:r>
            <a:r>
              <a:rPr lang="en-GB" sz="3600" dirty="0" smtClean="0">
                <a:solidFill>
                  <a:srgbClr val="202020"/>
                </a:solidFill>
                <a:latin typeface="Comic Sans MS" panose="030F0702030302020204" pitchFamily="66" charset="0"/>
              </a:rPr>
              <a:t>numbers smilingly greeted: </a:t>
            </a:r>
            <a:endParaRPr lang="en-GB" sz="3600" dirty="0">
              <a:solidFill>
                <a:srgbClr val="202020"/>
              </a:solidFill>
              <a:latin typeface="Comic Sans MS" panose="030F0702030302020204" pitchFamily="66" charset="0"/>
            </a:endParaRPr>
          </a:p>
          <a:p>
            <a:pPr algn="ctr"/>
            <a:r>
              <a:rPr lang="en-GB" sz="4400" dirty="0" smtClean="0">
                <a:solidFill>
                  <a:srgbClr val="FFC000"/>
                </a:solidFill>
                <a:latin typeface="Comic Sans MS" panose="030F0702030302020204" pitchFamily="66" charset="0"/>
              </a:rPr>
              <a:t>HELLO! I’M MATT THE MATRIX! </a:t>
            </a:r>
            <a:endParaRPr lang="en-GB" sz="4400" dirty="0">
              <a:solidFill>
                <a:srgbClr val="FFC000"/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55430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/>
          <p:nvPr/>
        </p:nvPicPr>
        <p:blipFill rotWithShape="1">
          <a:blip r:embed="rId2"/>
          <a:srcRect l="1042"/>
          <a:stretch/>
        </p:blipFill>
        <p:spPr>
          <a:xfrm>
            <a:off x="0" y="0"/>
            <a:ext cx="14478000" cy="52416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11480" y="5528995"/>
            <a:ext cx="13822680" cy="24314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3600" dirty="0" smtClean="0">
                <a:solidFill>
                  <a:srgbClr val="202020"/>
                </a:solidFill>
                <a:latin typeface="Comic Sans MS" panose="030F0702030302020204" pitchFamily="66" charset="0"/>
              </a:rPr>
              <a:t>TERRY, </a:t>
            </a:r>
            <a:r>
              <a:rPr lang="en-GB" sz="3600" dirty="0">
                <a:solidFill>
                  <a:srgbClr val="202020"/>
                </a:solidFill>
                <a:latin typeface="Comic Sans MS" panose="030F0702030302020204" pitchFamily="66" charset="0"/>
              </a:rPr>
              <a:t>a </a:t>
            </a:r>
            <a:r>
              <a:rPr lang="en-GB" sz="3600" dirty="0" err="1">
                <a:solidFill>
                  <a:srgbClr val="202020"/>
                </a:solidFill>
                <a:latin typeface="Comic Sans MS" panose="030F0702030302020204" pitchFamily="66" charset="0"/>
              </a:rPr>
              <a:t>colorful</a:t>
            </a:r>
            <a:r>
              <a:rPr lang="en-GB" sz="3600" dirty="0">
                <a:solidFill>
                  <a:srgbClr val="202020"/>
                </a:solidFill>
                <a:latin typeface="Comic Sans MS" panose="030F0702030302020204" pitchFamily="66" charset="0"/>
              </a:rPr>
              <a:t> 3D cube </a:t>
            </a:r>
            <a:r>
              <a:rPr lang="en-GB" sz="3600" dirty="0" smtClean="0">
                <a:solidFill>
                  <a:srgbClr val="202020"/>
                </a:solidFill>
                <a:latin typeface="Comic Sans MS" panose="030F0702030302020204" pitchFamily="66" charset="0"/>
              </a:rPr>
              <a:t>with numbers</a:t>
            </a:r>
            <a:r>
              <a:rPr lang="en-GB" sz="3600" dirty="0">
                <a:solidFill>
                  <a:srgbClr val="202020"/>
                </a:solidFill>
                <a:latin typeface="Comic Sans MS" panose="030F0702030302020204" pitchFamily="66" charset="0"/>
              </a:rPr>
              <a:t>, </a:t>
            </a:r>
            <a:r>
              <a:rPr lang="en-GB" sz="3600" dirty="0" smtClean="0">
                <a:solidFill>
                  <a:srgbClr val="202020"/>
                </a:solidFill>
                <a:latin typeface="Comic Sans MS" panose="030F0702030302020204" pitchFamily="66" charset="0"/>
              </a:rPr>
              <a:t>positioned </a:t>
            </a:r>
            <a:r>
              <a:rPr lang="en-GB" sz="3600" dirty="0">
                <a:solidFill>
                  <a:srgbClr val="202020"/>
                </a:solidFill>
                <a:latin typeface="Comic Sans MS" panose="030F0702030302020204" pitchFamily="66" charset="0"/>
              </a:rPr>
              <a:t>in the </a:t>
            </a:r>
            <a:r>
              <a:rPr lang="en-GB" sz="3600" dirty="0" smtClean="0">
                <a:solidFill>
                  <a:srgbClr val="202020"/>
                </a:solidFill>
                <a:latin typeface="Comic Sans MS" panose="030F0702030302020204" pitchFamily="66" charset="0"/>
              </a:rPr>
              <a:t>centre, </a:t>
            </a:r>
            <a:r>
              <a:rPr lang="en-GB" sz="3600" dirty="0">
                <a:solidFill>
                  <a:srgbClr val="202020"/>
                </a:solidFill>
                <a:latin typeface="Comic Sans MS" panose="030F0702030302020204" pitchFamily="66" charset="0"/>
              </a:rPr>
              <a:t>surrounded by various digital </a:t>
            </a:r>
            <a:r>
              <a:rPr lang="en-GB" sz="3600" dirty="0" smtClean="0">
                <a:solidFill>
                  <a:srgbClr val="202020"/>
                </a:solidFill>
                <a:latin typeface="Comic Sans MS" panose="030F0702030302020204" pitchFamily="66" charset="0"/>
              </a:rPr>
              <a:t>elements representing </a:t>
            </a:r>
            <a:r>
              <a:rPr lang="en-GB" sz="3600" dirty="0">
                <a:solidFill>
                  <a:srgbClr val="202020"/>
                </a:solidFill>
                <a:latin typeface="Comic Sans MS" panose="030F0702030302020204" pitchFamily="66" charset="0"/>
              </a:rPr>
              <a:t>information in </a:t>
            </a:r>
            <a:r>
              <a:rPr lang="en-GB" sz="3600" dirty="0" smtClean="0">
                <a:solidFill>
                  <a:srgbClr val="202020"/>
                </a:solidFill>
                <a:latin typeface="Comic Sans MS" panose="030F0702030302020204" pitchFamily="66" charset="0"/>
              </a:rPr>
              <a:t>multiple dimensions exclaimed:</a:t>
            </a:r>
          </a:p>
          <a:p>
            <a:pPr algn="ctr"/>
            <a:r>
              <a:rPr lang="en-GB" sz="4400" dirty="0" smtClean="0">
                <a:solidFill>
                  <a:srgbClr val="7030A0"/>
                </a:solidFill>
                <a:latin typeface="Comic Sans MS" panose="030F0702030302020204" pitchFamily="66" charset="0"/>
              </a:rPr>
              <a:t>HI Y’ALL! </a:t>
            </a:r>
            <a:r>
              <a:rPr lang="en-GB" sz="4400" dirty="0">
                <a:solidFill>
                  <a:srgbClr val="7030A0"/>
                </a:solidFill>
                <a:latin typeface="Comic Sans MS" panose="030F0702030302020204" pitchFamily="66" charset="0"/>
              </a:rPr>
              <a:t>I’M : I’m </a:t>
            </a:r>
            <a:r>
              <a:rPr lang="en-GB" sz="4400" dirty="0" smtClean="0">
                <a:solidFill>
                  <a:srgbClr val="7030A0"/>
                </a:solidFill>
                <a:latin typeface="Comic Sans MS" panose="030F0702030302020204" pitchFamily="66" charset="0"/>
              </a:rPr>
              <a:t>TERRY THE TENSOR!</a:t>
            </a:r>
            <a:endParaRPr lang="en-GB" sz="4400" dirty="0">
              <a:solidFill>
                <a:srgbClr val="7030A0"/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28320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/>
          <p:nvPr/>
        </p:nvPicPr>
        <p:blipFill rotWithShape="1">
          <a:blip r:embed="rId2"/>
          <a:srcRect l="646"/>
          <a:stretch/>
        </p:blipFill>
        <p:spPr>
          <a:xfrm>
            <a:off x="94592" y="0"/>
            <a:ext cx="14535807" cy="483108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43840" y="4995595"/>
            <a:ext cx="13822680" cy="29854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3600" dirty="0">
                <a:solidFill>
                  <a:srgbClr val="202020"/>
                </a:solidFill>
                <a:latin typeface="Comic Sans MS" panose="030F0702030302020204" pitchFamily="66" charset="0"/>
              </a:rPr>
              <a:t>The AI LAB </a:t>
            </a:r>
            <a:r>
              <a:rPr lang="en-GB" sz="3600" dirty="0" smtClean="0">
                <a:solidFill>
                  <a:srgbClr val="202020"/>
                </a:solidFill>
                <a:latin typeface="Comic Sans MS" panose="030F0702030302020204" pitchFamily="66" charset="0"/>
              </a:rPr>
              <a:t>filled </a:t>
            </a:r>
            <a:r>
              <a:rPr lang="en-GB" sz="3600" dirty="0">
                <a:solidFill>
                  <a:srgbClr val="202020"/>
                </a:solidFill>
                <a:latin typeface="Comic Sans MS" panose="030F0702030302020204" pitchFamily="66" charset="0"/>
              </a:rPr>
              <a:t>with advanced technology, screens displaying data and diagrams about </a:t>
            </a:r>
            <a:r>
              <a:rPr lang="en-GB" sz="3600" dirty="0" smtClean="0">
                <a:solidFill>
                  <a:srgbClr val="202020"/>
                </a:solidFill>
                <a:latin typeface="Comic Sans MS" panose="030F0702030302020204" pitchFamily="66" charset="0"/>
              </a:rPr>
              <a:t>Tensors. A </a:t>
            </a:r>
            <a:r>
              <a:rPr lang="en-GB" sz="3600" dirty="0">
                <a:solidFill>
                  <a:srgbClr val="202020"/>
                </a:solidFill>
                <a:latin typeface="Comic Sans MS" panose="030F0702030302020204" pitchFamily="66" charset="0"/>
              </a:rPr>
              <a:t>large screen shows an AI recognizing a cat, with numbers and graphs illustrating the process. </a:t>
            </a:r>
            <a:r>
              <a:rPr lang="en-GB" sz="3600" dirty="0" smtClean="0">
                <a:solidFill>
                  <a:srgbClr val="0070C0"/>
                </a:solidFill>
                <a:latin typeface="Comic Sans MS" panose="030F0702030302020204" pitchFamily="66" charset="0"/>
              </a:rPr>
              <a:t>AI ROBOT </a:t>
            </a:r>
            <a:r>
              <a:rPr lang="en-GB" sz="3600" dirty="0" smtClean="0">
                <a:solidFill>
                  <a:srgbClr val="202020"/>
                </a:solidFill>
                <a:latin typeface="Comic Sans MS" panose="030F0702030302020204" pitchFamily="66" charset="0"/>
              </a:rPr>
              <a:t>implied:</a:t>
            </a:r>
          </a:p>
          <a:p>
            <a:pPr algn="ctr"/>
            <a:r>
              <a:rPr lang="en-GB" sz="4400" dirty="0" smtClean="0">
                <a:solidFill>
                  <a:srgbClr val="FFC000"/>
                </a:solidFill>
                <a:latin typeface="Comic Sans MS" panose="030F0702030302020204" pitchFamily="66" charset="0"/>
              </a:rPr>
              <a:t>TENSORS HELP </a:t>
            </a:r>
            <a:r>
              <a:rPr lang="en-GB" sz="4400" dirty="0" smtClean="0">
                <a:solidFill>
                  <a:srgbClr val="7030A0"/>
                </a:solidFill>
                <a:latin typeface="Comic Sans MS" panose="030F0702030302020204" pitchFamily="66" charset="0"/>
              </a:rPr>
              <a:t>AI</a:t>
            </a:r>
            <a:r>
              <a:rPr lang="en-GB" sz="4400" dirty="0" smtClean="0">
                <a:solidFill>
                  <a:srgbClr val="FFC000"/>
                </a:solidFill>
                <a:latin typeface="Comic Sans MS" panose="030F0702030302020204" pitchFamily="66" charset="0"/>
              </a:rPr>
              <a:t> SEE, HEAR, AND THINK!</a:t>
            </a:r>
            <a:endParaRPr lang="en-GB" sz="4400" dirty="0">
              <a:solidFill>
                <a:srgbClr val="FFC000"/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96400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/>
          <p:nvPr/>
        </p:nvPicPr>
        <p:blipFill rotWithShape="1">
          <a:blip r:embed="rId2"/>
          <a:srcRect l="579"/>
          <a:stretch/>
        </p:blipFill>
        <p:spPr>
          <a:xfrm>
            <a:off x="50007" y="106680"/>
            <a:ext cx="14545626" cy="473964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11480" y="4846320"/>
            <a:ext cx="1382268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3600" dirty="0" smtClean="0">
                <a:solidFill>
                  <a:srgbClr val="202020"/>
                </a:solidFill>
                <a:latin typeface="Comic Sans MS" panose="030F0702030302020204" pitchFamily="66" charset="0"/>
              </a:rPr>
              <a:t>In a brightly </a:t>
            </a:r>
            <a:r>
              <a:rPr lang="en-GB" sz="3600" dirty="0">
                <a:solidFill>
                  <a:srgbClr val="202020"/>
                </a:solidFill>
                <a:latin typeface="Comic Sans MS" panose="030F0702030302020204" pitchFamily="66" charset="0"/>
              </a:rPr>
              <a:t>lit QUIZ </a:t>
            </a:r>
            <a:r>
              <a:rPr lang="en-GB" sz="3600" dirty="0" smtClean="0">
                <a:solidFill>
                  <a:srgbClr val="202020"/>
                </a:solidFill>
                <a:latin typeface="Comic Sans MS" panose="030F0702030302020204" pitchFamily="66" charset="0"/>
              </a:rPr>
              <a:t>ROOM, </a:t>
            </a:r>
            <a:r>
              <a:rPr lang="en-GB" sz="3600" dirty="0">
                <a:solidFill>
                  <a:srgbClr val="202020"/>
                </a:solidFill>
                <a:latin typeface="Comic Sans MS" panose="030F0702030302020204" pitchFamily="66" charset="0"/>
              </a:rPr>
              <a:t>a large quiz board displays the title 'Your Grand Challenge</a:t>
            </a:r>
            <a:r>
              <a:rPr lang="en-GB" sz="3600" dirty="0" smtClean="0">
                <a:solidFill>
                  <a:srgbClr val="202020"/>
                </a:solidFill>
                <a:latin typeface="Comic Sans MS" panose="030F0702030302020204" pitchFamily="66" charset="0"/>
              </a:rPr>
              <a:t>!‘ featured </a:t>
            </a:r>
            <a:r>
              <a:rPr lang="en-GB" sz="3600" dirty="0">
                <a:solidFill>
                  <a:srgbClr val="202020"/>
                </a:solidFill>
                <a:latin typeface="Comic Sans MS" panose="030F0702030302020204" pitchFamily="66" charset="0"/>
              </a:rPr>
              <a:t>a single temperature reading </a:t>
            </a:r>
            <a:r>
              <a:rPr lang="en-GB" sz="3600" dirty="0" smtClean="0">
                <a:solidFill>
                  <a:srgbClr val="202020"/>
                </a:solidFill>
                <a:latin typeface="Comic Sans MS" panose="030F0702030302020204" pitchFamily="66" charset="0"/>
              </a:rPr>
              <a:t>displayed, </a:t>
            </a:r>
            <a:r>
              <a:rPr lang="en-GB" sz="3600" dirty="0">
                <a:solidFill>
                  <a:srgbClr val="202020"/>
                </a:solidFill>
                <a:latin typeface="Comic Sans MS" panose="030F0702030302020204" pitchFamily="66" charset="0"/>
              </a:rPr>
              <a:t>alongside a list of words and a grid of </a:t>
            </a:r>
            <a:r>
              <a:rPr lang="en-GB" sz="3600" dirty="0" err="1">
                <a:solidFill>
                  <a:srgbClr val="202020"/>
                </a:solidFill>
                <a:latin typeface="Comic Sans MS" panose="030F0702030302020204" pitchFamily="66" charset="0"/>
              </a:rPr>
              <a:t>colors</a:t>
            </a:r>
            <a:r>
              <a:rPr lang="en-GB" sz="3600" dirty="0">
                <a:solidFill>
                  <a:srgbClr val="202020"/>
                </a:solidFill>
                <a:latin typeface="Comic Sans MS" panose="030F0702030302020204" pitchFamily="66" charset="0"/>
              </a:rPr>
              <a:t> in a picture. A cube storing multiple photos sits on a nearby table, inviting </a:t>
            </a:r>
            <a:r>
              <a:rPr lang="en-GB" sz="3600" b="1" dirty="0" smtClean="0">
                <a:solidFill>
                  <a:srgbClr val="FFFF00"/>
                </a:solidFill>
                <a:latin typeface="Comic Sans MS" panose="030F0702030302020204" pitchFamily="66" charset="0"/>
              </a:rPr>
              <a:t>fun-quiz game</a:t>
            </a:r>
            <a:r>
              <a:rPr lang="en-GB" sz="3600" dirty="0" smtClean="0">
                <a:solidFill>
                  <a:srgbClr val="202020"/>
                </a:solidFill>
                <a:latin typeface="Comic Sans MS" panose="030F0702030302020204" pitchFamily="66" charset="0"/>
              </a:rPr>
              <a:t> interaction. </a:t>
            </a:r>
            <a:endParaRPr lang="en-GB" sz="4400" dirty="0">
              <a:solidFill>
                <a:srgbClr val="FFC000"/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68131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 rotWithShape="1">
          <a:blip r:embed="rId2"/>
          <a:srcRect l="1251" r="625"/>
          <a:stretch/>
        </p:blipFill>
        <p:spPr>
          <a:xfrm>
            <a:off x="0" y="-1"/>
            <a:ext cx="4556760" cy="460962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831080" y="241086"/>
            <a:ext cx="534924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800" dirty="0" smtClean="0"/>
              <a:t>Scaly</a:t>
            </a:r>
            <a:r>
              <a:rPr lang="en-GB" sz="2800" dirty="0"/>
              <a:t>, Vicky, Matt, Terry, </a:t>
            </a:r>
            <a:r>
              <a:rPr lang="en-GB" sz="2800" dirty="0" smtClean="0"/>
              <a:t>Kids </a:t>
            </a:r>
            <a:r>
              <a:rPr lang="en-GB" sz="2800" dirty="0"/>
              <a:t>and an AI </a:t>
            </a:r>
            <a:r>
              <a:rPr lang="en-GB" sz="2800" dirty="0" smtClean="0"/>
              <a:t>ROBOT happily concluded their adventurous journey with singing their favourite Tensor song</a:t>
            </a:r>
            <a:endParaRPr lang="en-GB" sz="2800" dirty="0">
              <a:latin typeface="Comic Sans MS" panose="030F0702030302020204" pitchFamily="66" charset="0"/>
            </a:endParaRPr>
          </a:p>
        </p:txBody>
      </p:sp>
      <p:pic>
        <p:nvPicPr>
          <p:cNvPr id="6" name="Picture 5"/>
          <p:cNvPicPr/>
          <p:nvPr/>
        </p:nvPicPr>
        <p:blipFill rotWithShape="1">
          <a:blip r:embed="rId3"/>
          <a:srcRect l="1392" t="2332"/>
          <a:stretch/>
        </p:blipFill>
        <p:spPr>
          <a:xfrm>
            <a:off x="10515600" y="15241"/>
            <a:ext cx="4114800" cy="4594384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4587240" y="2298054"/>
            <a:ext cx="5882640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b="0" i="0" dirty="0" smtClean="0">
                <a:solidFill>
                  <a:srgbClr val="0070C0"/>
                </a:solidFill>
                <a:effectLst/>
                <a:latin typeface="Comic Sans MS" panose="030F0702030302020204" pitchFamily="66" charset="0"/>
              </a:rPr>
              <a:t>One, two, three, four, </a:t>
            </a:r>
          </a:p>
          <a:p>
            <a:pPr algn="ctr"/>
            <a:r>
              <a:rPr lang="en-GB" sz="2400" b="0" i="0" dirty="0" smtClean="0">
                <a:solidFill>
                  <a:srgbClr val="0070C0"/>
                </a:solidFill>
                <a:effectLst/>
                <a:latin typeface="Comic Sans MS" panose="030F0702030302020204" pitchFamily="66" charset="0"/>
              </a:rPr>
              <a:t>Numbers we can all explore! </a:t>
            </a:r>
          </a:p>
          <a:p>
            <a:pPr algn="ctr"/>
            <a:r>
              <a:rPr lang="en-GB" sz="2400" b="0" i="0" dirty="0" smtClean="0">
                <a:solidFill>
                  <a:srgbClr val="0070C0"/>
                </a:solidFill>
                <a:effectLst/>
                <a:latin typeface="Comic Sans MS" panose="030F0702030302020204" pitchFamily="66" charset="0"/>
              </a:rPr>
              <a:t>Just one number is a dot, </a:t>
            </a:r>
          </a:p>
          <a:p>
            <a:pPr algn="ctr"/>
            <a:r>
              <a:rPr lang="en-GB" sz="2400" b="0" i="0" dirty="0" smtClean="0">
                <a:solidFill>
                  <a:srgbClr val="0070C0"/>
                </a:solidFill>
                <a:effectLst/>
                <a:latin typeface="Comic Sans MS" panose="030F0702030302020204" pitchFamily="66" charset="0"/>
              </a:rPr>
              <a:t>In a row they like a lot.</a:t>
            </a:r>
          </a:p>
          <a:p>
            <a:pPr algn="ctr"/>
            <a:r>
              <a:rPr lang="en-GB" sz="2400" b="0" i="0" dirty="0" smtClean="0">
                <a:solidFill>
                  <a:srgbClr val="0070C0"/>
                </a:solidFill>
                <a:effectLst/>
                <a:latin typeface="Comic Sans MS" panose="030F0702030302020204" pitchFamily="66" charset="0"/>
              </a:rPr>
              <a:t> </a:t>
            </a:r>
          </a:p>
          <a:p>
            <a:pPr algn="ctr"/>
            <a:r>
              <a:rPr lang="en-GB" sz="2400" b="0" i="0" dirty="0" smtClean="0">
                <a:solidFill>
                  <a:srgbClr val="0070C0"/>
                </a:solidFill>
                <a:effectLst/>
                <a:latin typeface="Comic Sans MS" panose="030F0702030302020204" pitchFamily="66" charset="0"/>
              </a:rPr>
              <a:t>One, two, three, four, </a:t>
            </a:r>
          </a:p>
          <a:p>
            <a:pPr algn="ctr"/>
            <a:r>
              <a:rPr lang="en-GB" sz="2400" b="0" i="0" dirty="0" smtClean="0">
                <a:solidFill>
                  <a:srgbClr val="0070C0"/>
                </a:solidFill>
                <a:effectLst/>
                <a:latin typeface="Comic Sans MS" panose="030F0702030302020204" pitchFamily="66" charset="0"/>
              </a:rPr>
              <a:t>Numbers we can all explore! </a:t>
            </a:r>
          </a:p>
          <a:p>
            <a:pPr algn="ctr"/>
            <a:r>
              <a:rPr lang="en-GB" sz="2400" b="0" i="0" dirty="0" smtClean="0">
                <a:solidFill>
                  <a:srgbClr val="0070C0"/>
                </a:solidFill>
                <a:effectLst/>
                <a:latin typeface="Comic Sans MS" panose="030F0702030302020204" pitchFamily="66" charset="0"/>
              </a:rPr>
              <a:t>Make a square with numbers too, </a:t>
            </a:r>
          </a:p>
          <a:p>
            <a:pPr algn="ctr"/>
            <a:r>
              <a:rPr lang="en-GB" sz="2400" b="0" i="0" dirty="0" smtClean="0">
                <a:solidFill>
                  <a:srgbClr val="0070C0"/>
                </a:solidFill>
                <a:effectLst/>
                <a:latin typeface="Comic Sans MS" panose="030F0702030302020204" pitchFamily="66" charset="0"/>
              </a:rPr>
              <a:t>Like a game of peek-a-boo! </a:t>
            </a:r>
          </a:p>
          <a:p>
            <a:pPr algn="ctr"/>
            <a:r>
              <a:rPr lang="en-GB" sz="2400" b="0" i="0" dirty="0" smtClean="0">
                <a:solidFill>
                  <a:srgbClr val="0070C0"/>
                </a:solidFill>
                <a:effectLst/>
                <a:latin typeface="Comic Sans MS" panose="030F0702030302020204" pitchFamily="66" charset="0"/>
              </a:rPr>
              <a:t>Stack them up to make a cube, </a:t>
            </a:r>
          </a:p>
          <a:p>
            <a:pPr algn="ctr"/>
            <a:r>
              <a:rPr lang="en-GB" sz="2400" b="0" i="0" dirty="0" smtClean="0">
                <a:solidFill>
                  <a:srgbClr val="0070C0"/>
                </a:solidFill>
                <a:effectLst/>
                <a:latin typeface="Comic Sans MS" panose="030F0702030302020204" pitchFamily="66" charset="0"/>
              </a:rPr>
              <a:t>Now we're learning, that's the truth! </a:t>
            </a:r>
          </a:p>
          <a:p>
            <a:pPr algn="ctr"/>
            <a:endParaRPr lang="en-GB" sz="2400" b="0" i="0" dirty="0" smtClean="0">
              <a:solidFill>
                <a:srgbClr val="0070C0"/>
              </a:solidFill>
              <a:effectLst/>
              <a:latin typeface="Comic Sans MS" panose="030F0702030302020204" pitchFamily="66" charset="0"/>
            </a:endParaRPr>
          </a:p>
          <a:p>
            <a:pPr algn="ctr"/>
            <a:r>
              <a:rPr lang="en-GB" sz="2400" b="0" i="0" dirty="0" smtClean="0">
                <a:solidFill>
                  <a:srgbClr val="0070C0"/>
                </a:solidFill>
                <a:effectLst/>
                <a:latin typeface="Comic Sans MS" panose="030F0702030302020204" pitchFamily="66" charset="0"/>
              </a:rPr>
              <a:t>Dot and line and square and cube, </a:t>
            </a:r>
          </a:p>
          <a:p>
            <a:pPr algn="ctr"/>
            <a:r>
              <a:rPr lang="en-GB" sz="2400" b="0" i="0" dirty="0" smtClean="0">
                <a:solidFill>
                  <a:srgbClr val="0070C0"/>
                </a:solidFill>
                <a:effectLst/>
                <a:latin typeface="Comic Sans MS" panose="030F0702030302020204" pitchFamily="66" charset="0"/>
              </a:rPr>
              <a:t>That's how tensors help computers too!</a:t>
            </a:r>
            <a:endParaRPr lang="en-GB" sz="2400" dirty="0">
              <a:solidFill>
                <a:srgbClr val="0070C0"/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50439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455658"/>
            <a:ext cx="7468553" cy="2112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500"/>
              </a:lnSpc>
              <a:buNone/>
            </a:pPr>
            <a:r>
              <a:rPr lang="en-US" sz="44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What Are Tensors? </a:t>
            </a:r>
            <a:endParaRPr lang="en-US" sz="4400" dirty="0" smtClean="0">
              <a:solidFill>
                <a:srgbClr val="1F1E1E"/>
              </a:solidFill>
              <a:latin typeface="Red Hat Text" pitchFamily="34" charset="0"/>
              <a:ea typeface="Red Hat Text" pitchFamily="34" charset="-122"/>
              <a:cs typeface="Red Hat Text" pitchFamily="34" charset="-120"/>
            </a:endParaRPr>
          </a:p>
          <a:p>
            <a:pPr marL="0" indent="0" algn="ctr">
              <a:lnSpc>
                <a:spcPts val="5500"/>
              </a:lnSpc>
              <a:buNone/>
            </a:pPr>
            <a:r>
              <a:rPr lang="en-US" sz="4400" dirty="0" smtClean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The </a:t>
            </a:r>
            <a:r>
              <a:rPr lang="en-US" sz="44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Superpower Behind AI, Games, and Space!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4165997"/>
            <a:ext cx="209990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Scalar (0D)</a:t>
            </a:r>
            <a:endParaRPr lang="en-US" sz="2200" b="1" dirty="0"/>
          </a:p>
        </p:txBody>
      </p:sp>
      <p:sp>
        <p:nvSpPr>
          <p:cNvPr id="5" name="Text 2"/>
          <p:cNvSpPr/>
          <p:nvPr/>
        </p:nvSpPr>
        <p:spPr>
          <a:xfrm>
            <a:off x="837724" y="4757261"/>
            <a:ext cx="209990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 single number, like </a:t>
            </a:r>
            <a:r>
              <a:rPr lang="en-US" sz="1850" b="1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5</a:t>
            </a: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.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3529132" y="4165997"/>
            <a:ext cx="209990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Vector (1D)</a:t>
            </a:r>
            <a:endParaRPr lang="en-US" sz="2200" b="1" dirty="0"/>
          </a:p>
        </p:txBody>
      </p:sp>
      <p:sp>
        <p:nvSpPr>
          <p:cNvPr id="7" name="Text 4"/>
          <p:cNvSpPr/>
          <p:nvPr/>
        </p:nvSpPr>
        <p:spPr>
          <a:xfrm>
            <a:off x="3529132" y="4757261"/>
            <a:ext cx="209990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 list of numbers, like </a:t>
            </a:r>
            <a:r>
              <a:rPr lang="en-US" sz="1850" b="1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[2, 4, 6]</a:t>
            </a: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.</a:t>
            </a:r>
            <a:endParaRPr lang="en-US" sz="1850" dirty="0"/>
          </a:p>
        </p:txBody>
      </p:sp>
      <p:sp>
        <p:nvSpPr>
          <p:cNvPr id="8" name="Text 5"/>
          <p:cNvSpPr/>
          <p:nvPr/>
        </p:nvSpPr>
        <p:spPr>
          <a:xfrm>
            <a:off x="6220539" y="4165997"/>
            <a:ext cx="209990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Matrix (2D)</a:t>
            </a:r>
            <a:endParaRPr lang="en-US" sz="2200" b="1" dirty="0"/>
          </a:p>
        </p:txBody>
      </p:sp>
      <p:sp>
        <p:nvSpPr>
          <p:cNvPr id="9" name="Text 6"/>
          <p:cNvSpPr/>
          <p:nvPr/>
        </p:nvSpPr>
        <p:spPr>
          <a:xfrm>
            <a:off x="6220539" y="4757261"/>
            <a:ext cx="209990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 grid of numbers, like </a:t>
            </a:r>
            <a:r>
              <a:rPr lang="en-US" sz="1850" b="1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[[1,2], [3,4]]</a:t>
            </a: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.</a:t>
            </a:r>
            <a:endParaRPr lang="en-US" sz="1850" dirty="0"/>
          </a:p>
        </p:txBody>
      </p:sp>
      <p:sp>
        <p:nvSpPr>
          <p:cNvPr id="10" name="Text 7"/>
          <p:cNvSpPr/>
          <p:nvPr/>
        </p:nvSpPr>
        <p:spPr>
          <a:xfrm>
            <a:off x="837724" y="6007894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Tensors are like 3D boxes of numbers. They help computers learn and make decisions.</a:t>
            </a:r>
            <a:endParaRPr lang="en-US" sz="185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3385432"/>
              </p:ext>
            </p:extLst>
          </p:nvPr>
        </p:nvGraphicFramePr>
        <p:xfrm>
          <a:off x="381000" y="1201817"/>
          <a:ext cx="13868400" cy="67846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33800"/>
                <a:gridCol w="10134600"/>
              </a:tblGrid>
              <a:tr h="753213">
                <a:tc>
                  <a:txBody>
                    <a:bodyPr/>
                    <a:lstStyle/>
                    <a:p>
                      <a:pPr algn="ctr"/>
                      <a:r>
                        <a:rPr lang="en-GB" sz="3600" dirty="0" smtClean="0"/>
                        <a:t>GROUP</a:t>
                      </a:r>
                      <a:r>
                        <a:rPr lang="en-GB" sz="3600" baseline="0" dirty="0" smtClean="0"/>
                        <a:t> MEMBERS</a:t>
                      </a:r>
                      <a:endParaRPr lang="en-GB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600" dirty="0" smtClean="0"/>
                        <a:t>CONTRIBUTION</a:t>
                      </a:r>
                      <a:endParaRPr lang="en-GB" sz="3600" dirty="0"/>
                    </a:p>
                  </a:txBody>
                  <a:tcPr/>
                </a:tc>
              </a:tr>
              <a:tr h="2616970">
                <a:tc>
                  <a:txBody>
                    <a:bodyPr/>
                    <a:lstStyle/>
                    <a:p>
                      <a:r>
                        <a:rPr lang="en-GB" sz="3200" dirty="0" smtClean="0"/>
                        <a:t>FAIZA ABDULLAH</a:t>
                      </a:r>
                      <a:endParaRPr lang="en-GB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571500" indent="-571500">
                        <a:buFont typeface="Arial" panose="020B0604020202020204" pitchFamily="34" charset="0"/>
                        <a:buChar char="•"/>
                      </a:pPr>
                      <a:r>
                        <a:rPr lang="en-GB" sz="3200" dirty="0" smtClean="0"/>
                        <a:t>Wrote</a:t>
                      </a:r>
                      <a:r>
                        <a:rPr lang="en-GB" sz="3200" baseline="0" dirty="0" smtClean="0"/>
                        <a:t> Song Script</a:t>
                      </a:r>
                    </a:p>
                    <a:p>
                      <a:pPr marL="571500" indent="-571500">
                        <a:buFont typeface="Arial" panose="020B0604020202020204" pitchFamily="34" charset="0"/>
                        <a:buChar char="•"/>
                      </a:pPr>
                      <a:r>
                        <a:rPr lang="en-GB" sz="3200" baseline="0" dirty="0" smtClean="0"/>
                        <a:t>Developed two variants of Song</a:t>
                      </a:r>
                    </a:p>
                    <a:p>
                      <a:pPr marL="571500" indent="-571500">
                        <a:buFont typeface="Arial" panose="020B0604020202020204" pitchFamily="34" charset="0"/>
                        <a:buChar char="•"/>
                      </a:pPr>
                      <a:r>
                        <a:rPr lang="en-GB" sz="3200" baseline="0" dirty="0" smtClean="0"/>
                        <a:t>Developed Story Board</a:t>
                      </a:r>
                    </a:p>
                    <a:p>
                      <a:pPr marL="571500" indent="-571500">
                        <a:buFont typeface="Arial" panose="020B0604020202020204" pitchFamily="34" charset="0"/>
                        <a:buChar char="•"/>
                      </a:pPr>
                      <a:r>
                        <a:rPr lang="en-GB" sz="3200" baseline="0" dirty="0" smtClean="0"/>
                        <a:t>Developed Video</a:t>
                      </a:r>
                    </a:p>
                    <a:p>
                      <a:pPr marL="571500" indent="-571500">
                        <a:buFont typeface="Arial" panose="020B0604020202020204" pitchFamily="34" charset="0"/>
                        <a:buChar char="•"/>
                      </a:pPr>
                      <a:r>
                        <a:rPr lang="en-GB" sz="3200" baseline="0" dirty="0" smtClean="0"/>
                        <a:t>Did finishing and added story board to the presentation</a:t>
                      </a:r>
                      <a:endParaRPr lang="en-GB" sz="3200" dirty="0"/>
                    </a:p>
                  </a:txBody>
                  <a:tcPr/>
                </a:tc>
              </a:tr>
              <a:tr h="1005840">
                <a:tc>
                  <a:txBody>
                    <a:bodyPr/>
                    <a:lstStyle/>
                    <a:p>
                      <a:r>
                        <a:rPr lang="en-GB" sz="3200" dirty="0" smtClean="0"/>
                        <a:t>JONAH</a:t>
                      </a:r>
                      <a:r>
                        <a:rPr lang="en-GB" sz="3200" baseline="0" dirty="0" smtClean="0"/>
                        <a:t> JOSEPH</a:t>
                      </a:r>
                      <a:endParaRPr lang="en-GB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571500" indent="-571500">
                        <a:buFont typeface="Arial" panose="020B0604020202020204" pitchFamily="34" charset="0"/>
                        <a:buChar char="•"/>
                      </a:pPr>
                      <a:r>
                        <a:rPr lang="en-GB" sz="3200" dirty="0" smtClean="0"/>
                        <a:t>Was</a:t>
                      </a:r>
                      <a:r>
                        <a:rPr lang="en-GB" sz="3200" baseline="0" dirty="0" smtClean="0"/>
                        <a:t> supposed to fully do this assignment, submitted presentation with just 2-3 preliminary slides</a:t>
                      </a:r>
                      <a:endParaRPr lang="en-GB" sz="3200" dirty="0"/>
                    </a:p>
                  </a:txBody>
                  <a:tcPr/>
                </a:tc>
              </a:tr>
              <a:tr h="753213">
                <a:tc>
                  <a:txBody>
                    <a:bodyPr/>
                    <a:lstStyle/>
                    <a:p>
                      <a:r>
                        <a:rPr lang="en-GB" sz="3200" dirty="0" smtClean="0"/>
                        <a:t>LYAZZAT ZILGARINA</a:t>
                      </a:r>
                      <a:endParaRPr lang="en-GB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571500" indent="-571500">
                        <a:buFont typeface="Arial" panose="020B0604020202020204" pitchFamily="34" charset="0"/>
                        <a:buChar char="•"/>
                      </a:pPr>
                      <a:r>
                        <a:rPr lang="en-GB" sz="3200" dirty="0" smtClean="0"/>
                        <a:t>Researched for the topic</a:t>
                      </a:r>
                    </a:p>
                    <a:p>
                      <a:pPr marL="571500" indent="-571500">
                        <a:buFont typeface="Arial" panose="020B0604020202020204" pitchFamily="34" charset="0"/>
                        <a:buChar char="•"/>
                      </a:pPr>
                      <a:r>
                        <a:rPr lang="en-GB" sz="3200" dirty="0" smtClean="0"/>
                        <a:t>Developed Presentation</a:t>
                      </a:r>
                      <a:endParaRPr lang="en-GB" sz="3200" dirty="0"/>
                    </a:p>
                  </a:txBody>
                  <a:tcPr/>
                </a:tc>
              </a:tr>
              <a:tr h="1280900">
                <a:tc>
                  <a:txBody>
                    <a:bodyPr/>
                    <a:lstStyle/>
                    <a:p>
                      <a:r>
                        <a:rPr lang="en-GB" sz="3200" dirty="0" smtClean="0"/>
                        <a:t>RYAN YAUCH</a:t>
                      </a:r>
                      <a:endParaRPr lang="en-GB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3200" dirty="0" smtClean="0"/>
                        <a:t>N/A</a:t>
                      </a:r>
                      <a:r>
                        <a:rPr lang="en-GB" sz="3200" baseline="0" dirty="0" smtClean="0"/>
                        <a:t> (at eleventh hour we had to do this assignment, he was focussing on team’s next assignment)</a:t>
                      </a:r>
                      <a:endParaRPr lang="en-GB" sz="32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701040" y="289560"/>
            <a:ext cx="132283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dirty="0" smtClean="0">
                <a:latin typeface="Comic Sans MS" panose="030F0702030302020204" pitchFamily="66" charset="0"/>
              </a:rPr>
              <a:t>STATEMENT OF CONTRIBUTION</a:t>
            </a:r>
            <a:endParaRPr lang="en-GB" sz="3600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3845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7115" y="703421"/>
            <a:ext cx="7614880" cy="6110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800"/>
              </a:lnSpc>
              <a:buNone/>
            </a:pPr>
            <a:r>
              <a:rPr lang="en-US" sz="38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Tensors = Superpowered Numbers!</a:t>
            </a:r>
            <a:endParaRPr lang="en-US" sz="3800" dirty="0"/>
          </a:p>
        </p:txBody>
      </p:sp>
      <p:sp>
        <p:nvSpPr>
          <p:cNvPr id="4" name="Shape 1"/>
          <p:cNvSpPr/>
          <p:nvPr/>
        </p:nvSpPr>
        <p:spPr>
          <a:xfrm>
            <a:off x="727115" y="1626037"/>
            <a:ext cx="7689771" cy="1177766"/>
          </a:xfrm>
          <a:prstGeom prst="roundRect">
            <a:avLst>
              <a:gd name="adj" fmla="val 2646"/>
            </a:avLst>
          </a:prstGeom>
          <a:solidFill>
            <a:srgbClr val="F3E8E8"/>
          </a:solidFill>
          <a:ln/>
        </p:spPr>
      </p:sp>
      <p:sp>
        <p:nvSpPr>
          <p:cNvPr id="5" name="Text 2"/>
          <p:cNvSpPr/>
          <p:nvPr/>
        </p:nvSpPr>
        <p:spPr>
          <a:xfrm>
            <a:off x="934760" y="1833682"/>
            <a:ext cx="2443996" cy="3055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AI &amp; Machine Learning</a:t>
            </a:r>
            <a:endParaRPr lang="en-US" sz="1900" b="1" dirty="0"/>
          </a:p>
        </p:txBody>
      </p:sp>
      <p:sp>
        <p:nvSpPr>
          <p:cNvPr id="6" name="Text 3"/>
          <p:cNvSpPr/>
          <p:nvPr/>
        </p:nvSpPr>
        <p:spPr>
          <a:xfrm>
            <a:off x="934760" y="2263735"/>
            <a:ext cx="7274481" cy="3324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ChatGPT, Google Translate, Siri all use tensors.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727115" y="3011448"/>
            <a:ext cx="7689771" cy="1177766"/>
          </a:xfrm>
          <a:prstGeom prst="roundRect">
            <a:avLst>
              <a:gd name="adj" fmla="val 2646"/>
            </a:avLst>
          </a:prstGeom>
          <a:solidFill>
            <a:srgbClr val="F3E8E8"/>
          </a:solidFill>
          <a:ln/>
        </p:spPr>
      </p:sp>
      <p:sp>
        <p:nvSpPr>
          <p:cNvPr id="8" name="Text 5"/>
          <p:cNvSpPr/>
          <p:nvPr/>
        </p:nvSpPr>
        <p:spPr>
          <a:xfrm>
            <a:off x="934760" y="3219093"/>
            <a:ext cx="2443996" cy="3055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Video Games</a:t>
            </a:r>
            <a:endParaRPr lang="en-US" sz="1900" b="1" dirty="0"/>
          </a:p>
        </p:txBody>
      </p:sp>
      <p:sp>
        <p:nvSpPr>
          <p:cNvPr id="9" name="Text 6"/>
          <p:cNvSpPr/>
          <p:nvPr/>
        </p:nvSpPr>
        <p:spPr>
          <a:xfrm>
            <a:off x="934760" y="3649147"/>
            <a:ext cx="7274481" cy="3324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3D graphics in Minecraft, Fortnite, GTA rely on tensors.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727115" y="4396859"/>
            <a:ext cx="7689771" cy="1177766"/>
          </a:xfrm>
          <a:prstGeom prst="roundRect">
            <a:avLst>
              <a:gd name="adj" fmla="val 2646"/>
            </a:avLst>
          </a:prstGeom>
          <a:solidFill>
            <a:srgbClr val="F3E8E8"/>
          </a:solidFill>
          <a:ln/>
        </p:spPr>
      </p:sp>
      <p:sp>
        <p:nvSpPr>
          <p:cNvPr id="11" name="Text 8"/>
          <p:cNvSpPr/>
          <p:nvPr/>
        </p:nvSpPr>
        <p:spPr>
          <a:xfrm>
            <a:off x="934760" y="4604504"/>
            <a:ext cx="2443996" cy="3055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Medicine</a:t>
            </a:r>
            <a:endParaRPr lang="en-US" sz="1900" b="1" dirty="0"/>
          </a:p>
        </p:txBody>
      </p:sp>
      <p:sp>
        <p:nvSpPr>
          <p:cNvPr id="12" name="Text 9"/>
          <p:cNvSpPr/>
          <p:nvPr/>
        </p:nvSpPr>
        <p:spPr>
          <a:xfrm>
            <a:off x="934760" y="5034558"/>
            <a:ext cx="7274481" cy="3324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AI-powered X-rays and MRI scans use tensors.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727115" y="5782270"/>
            <a:ext cx="7689771" cy="1177766"/>
          </a:xfrm>
          <a:prstGeom prst="roundRect">
            <a:avLst>
              <a:gd name="adj" fmla="val 2646"/>
            </a:avLst>
          </a:prstGeom>
          <a:solidFill>
            <a:srgbClr val="F3E8E8"/>
          </a:solidFill>
          <a:ln/>
        </p:spPr>
      </p:sp>
      <p:sp>
        <p:nvSpPr>
          <p:cNvPr id="14" name="Text 11"/>
          <p:cNvSpPr/>
          <p:nvPr/>
        </p:nvSpPr>
        <p:spPr>
          <a:xfrm>
            <a:off x="934760" y="5989915"/>
            <a:ext cx="2443996" cy="3055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Space Science</a:t>
            </a:r>
            <a:endParaRPr lang="en-US" sz="1900" b="1" dirty="0"/>
          </a:p>
        </p:txBody>
      </p:sp>
      <p:sp>
        <p:nvSpPr>
          <p:cNvPr id="15" name="Text 12"/>
          <p:cNvSpPr/>
          <p:nvPr/>
        </p:nvSpPr>
        <p:spPr>
          <a:xfrm>
            <a:off x="934760" y="6419969"/>
            <a:ext cx="7274481" cy="3324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NASA simulations of black holes use tensors.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727115" y="7193637"/>
            <a:ext cx="7689771" cy="3324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b="1" dirty="0">
                <a:solidFill>
                  <a:srgbClr val="FF0000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Tensors are everywhere! Can you guess another place where tensors might be used?</a:t>
            </a:r>
            <a:endParaRPr lang="en-US" sz="16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73152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026837" y="620911"/>
            <a:ext cx="5457111" cy="5980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700"/>
              </a:lnSpc>
              <a:buNone/>
            </a:pPr>
            <a:r>
              <a:rPr lang="en-US" sz="375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Where Are Tensors Used?</a:t>
            </a:r>
            <a:endParaRPr lang="en-US" sz="37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6837" y="1523881"/>
            <a:ext cx="1016675" cy="122003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9348430" y="1727121"/>
            <a:ext cx="3468053" cy="2989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AI sees words, images, or sounds</a:t>
            </a:r>
            <a:endParaRPr lang="en-US" sz="1850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26837" y="2743914"/>
            <a:ext cx="1016675" cy="1220033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9348430" y="2947154"/>
            <a:ext cx="4122658" cy="2989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Converts them into numbers (tensors!)</a:t>
            </a:r>
            <a:endParaRPr lang="en-US" sz="1850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26837" y="3963948"/>
            <a:ext cx="1016675" cy="1220033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9348430" y="4167188"/>
            <a:ext cx="2392204" cy="2989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Learns from patterns</a:t>
            </a:r>
            <a:endParaRPr lang="en-US" sz="1850" dirty="0"/>
          </a:p>
        </p:txBody>
      </p:sp>
      <p:pic>
        <p:nvPicPr>
          <p:cNvPr id="10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26837" y="5183981"/>
            <a:ext cx="1016675" cy="1220033"/>
          </a:xfrm>
          <a:prstGeom prst="rect">
            <a:avLst/>
          </a:prstGeom>
        </p:spPr>
      </p:pic>
      <p:sp>
        <p:nvSpPr>
          <p:cNvPr id="11" name="Text 4"/>
          <p:cNvSpPr/>
          <p:nvPr/>
        </p:nvSpPr>
        <p:spPr>
          <a:xfrm>
            <a:off x="9348430" y="5387221"/>
            <a:ext cx="2588538" cy="2989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Makes smart predictions</a:t>
            </a:r>
            <a:endParaRPr lang="en-US" sz="1850" dirty="0"/>
          </a:p>
        </p:txBody>
      </p:sp>
      <p:sp>
        <p:nvSpPr>
          <p:cNvPr id="12" name="Text 5"/>
          <p:cNvSpPr/>
          <p:nvPr/>
        </p:nvSpPr>
        <p:spPr>
          <a:xfrm>
            <a:off x="8026837" y="6632734"/>
            <a:ext cx="5891927" cy="9758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FF0000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AI thinks using tensors! It sees words, images, or sounds. Then, it converts them into numbers and learns from patterns. Finally, it makes smart predictions.</a:t>
            </a:r>
            <a:endParaRPr lang="en-US" sz="16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043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1162" y="566618"/>
            <a:ext cx="5183981" cy="6060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750"/>
              </a:lnSpc>
              <a:buNone/>
            </a:pPr>
            <a:r>
              <a:rPr lang="en-US" sz="38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AI Thinks Using Tensors!</a:t>
            </a:r>
            <a:endParaRPr lang="en-US" sz="3800" dirty="0"/>
          </a:p>
        </p:txBody>
      </p:sp>
      <p:sp>
        <p:nvSpPr>
          <p:cNvPr id="4" name="Shape 1"/>
          <p:cNvSpPr/>
          <p:nvPr/>
        </p:nvSpPr>
        <p:spPr>
          <a:xfrm>
            <a:off x="1018818" y="1481733"/>
            <a:ext cx="22860" cy="5290899"/>
          </a:xfrm>
          <a:prstGeom prst="roundRect">
            <a:avLst>
              <a:gd name="adj" fmla="val 135211"/>
            </a:avLst>
          </a:prstGeom>
          <a:solidFill>
            <a:srgbClr val="D9CECE"/>
          </a:solidFill>
          <a:ln/>
        </p:spPr>
      </p:sp>
      <p:sp>
        <p:nvSpPr>
          <p:cNvPr id="5" name="Shape 2"/>
          <p:cNvSpPr/>
          <p:nvPr/>
        </p:nvSpPr>
        <p:spPr>
          <a:xfrm>
            <a:off x="1239203" y="1933932"/>
            <a:ext cx="721162" cy="22860"/>
          </a:xfrm>
          <a:prstGeom prst="roundRect">
            <a:avLst>
              <a:gd name="adj" fmla="val 135211"/>
            </a:avLst>
          </a:prstGeom>
          <a:solidFill>
            <a:srgbClr val="D9CECE"/>
          </a:solidFill>
          <a:ln/>
        </p:spPr>
      </p:sp>
      <p:sp>
        <p:nvSpPr>
          <p:cNvPr id="6" name="Shape 3"/>
          <p:cNvSpPr/>
          <p:nvPr/>
        </p:nvSpPr>
        <p:spPr>
          <a:xfrm>
            <a:off x="798433" y="1713548"/>
            <a:ext cx="463629" cy="463629"/>
          </a:xfrm>
          <a:prstGeom prst="roundRect">
            <a:avLst>
              <a:gd name="adj" fmla="val 6667"/>
            </a:avLst>
          </a:prstGeom>
          <a:solidFill>
            <a:srgbClr val="F3E8E8"/>
          </a:solidFill>
          <a:ln/>
        </p:spPr>
      </p:sp>
      <p:sp>
        <p:nvSpPr>
          <p:cNvPr id="7" name="Text 4"/>
          <p:cNvSpPr/>
          <p:nvPr/>
        </p:nvSpPr>
        <p:spPr>
          <a:xfrm>
            <a:off x="985599" y="1799868"/>
            <a:ext cx="89297" cy="290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1</a:t>
            </a:r>
            <a:endParaRPr lang="en-US" sz="2250" dirty="0"/>
          </a:p>
        </p:txBody>
      </p:sp>
      <p:sp>
        <p:nvSpPr>
          <p:cNvPr id="8" name="Text 5"/>
          <p:cNvSpPr/>
          <p:nvPr/>
        </p:nvSpPr>
        <p:spPr>
          <a:xfrm>
            <a:off x="2163485" y="1687711"/>
            <a:ext cx="2424232" cy="3030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Too Big!</a:t>
            </a:r>
            <a:endParaRPr lang="en-US" sz="1900" b="1" dirty="0"/>
          </a:p>
        </p:txBody>
      </p:sp>
      <p:sp>
        <p:nvSpPr>
          <p:cNvPr id="9" name="Text 6"/>
          <p:cNvSpPr/>
          <p:nvPr/>
        </p:nvSpPr>
        <p:spPr>
          <a:xfrm>
            <a:off x="2163485" y="2114312"/>
            <a:ext cx="6259354" cy="3296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Large tensors slow down AI.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1239203" y="3308152"/>
            <a:ext cx="721162" cy="22860"/>
          </a:xfrm>
          <a:prstGeom prst="roundRect">
            <a:avLst>
              <a:gd name="adj" fmla="val 135211"/>
            </a:avLst>
          </a:prstGeom>
          <a:solidFill>
            <a:srgbClr val="D9CECE"/>
          </a:solidFill>
          <a:ln/>
        </p:spPr>
      </p:sp>
      <p:sp>
        <p:nvSpPr>
          <p:cNvPr id="11" name="Shape 8"/>
          <p:cNvSpPr/>
          <p:nvPr/>
        </p:nvSpPr>
        <p:spPr>
          <a:xfrm>
            <a:off x="798433" y="3087767"/>
            <a:ext cx="463629" cy="463629"/>
          </a:xfrm>
          <a:prstGeom prst="roundRect">
            <a:avLst>
              <a:gd name="adj" fmla="val 6667"/>
            </a:avLst>
          </a:prstGeom>
          <a:solidFill>
            <a:srgbClr val="F3E8E8"/>
          </a:solidFill>
          <a:ln/>
        </p:spPr>
      </p:sp>
      <p:sp>
        <p:nvSpPr>
          <p:cNvPr id="12" name="Text 9"/>
          <p:cNvSpPr/>
          <p:nvPr/>
        </p:nvSpPr>
        <p:spPr>
          <a:xfrm>
            <a:off x="942975" y="3174087"/>
            <a:ext cx="174546" cy="290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2</a:t>
            </a:r>
            <a:endParaRPr lang="en-US" sz="2250" dirty="0"/>
          </a:p>
        </p:txBody>
      </p:sp>
      <p:sp>
        <p:nvSpPr>
          <p:cNvPr id="13" name="Text 10"/>
          <p:cNvSpPr/>
          <p:nvPr/>
        </p:nvSpPr>
        <p:spPr>
          <a:xfrm>
            <a:off x="2163485" y="3061930"/>
            <a:ext cx="2424232" cy="3030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Hard to Understand!</a:t>
            </a:r>
            <a:endParaRPr lang="en-US" sz="1900" b="1" dirty="0"/>
          </a:p>
        </p:txBody>
      </p:sp>
      <p:sp>
        <p:nvSpPr>
          <p:cNvPr id="14" name="Text 11"/>
          <p:cNvSpPr/>
          <p:nvPr/>
        </p:nvSpPr>
        <p:spPr>
          <a:xfrm>
            <a:off x="2163485" y="3488531"/>
            <a:ext cx="6259354" cy="3296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AI’s decisions aren’t always clear.</a:t>
            </a: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1239203" y="4682371"/>
            <a:ext cx="721162" cy="22860"/>
          </a:xfrm>
          <a:prstGeom prst="roundRect">
            <a:avLst>
              <a:gd name="adj" fmla="val 135211"/>
            </a:avLst>
          </a:prstGeom>
          <a:solidFill>
            <a:srgbClr val="D9CECE"/>
          </a:solidFill>
          <a:ln/>
        </p:spPr>
      </p:sp>
      <p:sp>
        <p:nvSpPr>
          <p:cNvPr id="16" name="Shape 13"/>
          <p:cNvSpPr/>
          <p:nvPr/>
        </p:nvSpPr>
        <p:spPr>
          <a:xfrm>
            <a:off x="798433" y="4461986"/>
            <a:ext cx="463629" cy="463629"/>
          </a:xfrm>
          <a:prstGeom prst="roundRect">
            <a:avLst>
              <a:gd name="adj" fmla="val 6667"/>
            </a:avLst>
          </a:prstGeom>
          <a:solidFill>
            <a:srgbClr val="F3E8E8"/>
          </a:solidFill>
          <a:ln/>
        </p:spPr>
      </p:sp>
      <p:sp>
        <p:nvSpPr>
          <p:cNvPr id="17" name="Text 14"/>
          <p:cNvSpPr/>
          <p:nvPr/>
        </p:nvSpPr>
        <p:spPr>
          <a:xfrm>
            <a:off x="942975" y="4548307"/>
            <a:ext cx="174546" cy="290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3</a:t>
            </a:r>
            <a:endParaRPr lang="en-US" sz="2250" dirty="0"/>
          </a:p>
        </p:txBody>
      </p:sp>
      <p:sp>
        <p:nvSpPr>
          <p:cNvPr id="18" name="Text 15"/>
          <p:cNvSpPr/>
          <p:nvPr/>
        </p:nvSpPr>
        <p:spPr>
          <a:xfrm>
            <a:off x="2163485" y="4436150"/>
            <a:ext cx="2424232" cy="3030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Too Slow!</a:t>
            </a:r>
            <a:endParaRPr lang="en-US" sz="1900" b="1" dirty="0"/>
          </a:p>
        </p:txBody>
      </p:sp>
      <p:sp>
        <p:nvSpPr>
          <p:cNvPr id="19" name="Text 16"/>
          <p:cNvSpPr/>
          <p:nvPr/>
        </p:nvSpPr>
        <p:spPr>
          <a:xfrm>
            <a:off x="2163485" y="4862751"/>
            <a:ext cx="6259354" cy="3296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Real-time AI like self-driving needs faster tensors.</a:t>
            </a:r>
            <a:endParaRPr lang="en-US" sz="1600" dirty="0"/>
          </a:p>
        </p:txBody>
      </p:sp>
      <p:sp>
        <p:nvSpPr>
          <p:cNvPr id="20" name="Shape 17"/>
          <p:cNvSpPr/>
          <p:nvPr/>
        </p:nvSpPr>
        <p:spPr>
          <a:xfrm>
            <a:off x="1239203" y="6056590"/>
            <a:ext cx="721162" cy="22860"/>
          </a:xfrm>
          <a:prstGeom prst="roundRect">
            <a:avLst>
              <a:gd name="adj" fmla="val 135211"/>
            </a:avLst>
          </a:prstGeom>
          <a:solidFill>
            <a:srgbClr val="D9CECE"/>
          </a:solidFill>
          <a:ln/>
        </p:spPr>
      </p:sp>
      <p:sp>
        <p:nvSpPr>
          <p:cNvPr id="21" name="Shape 18"/>
          <p:cNvSpPr/>
          <p:nvPr/>
        </p:nvSpPr>
        <p:spPr>
          <a:xfrm>
            <a:off x="798433" y="5836206"/>
            <a:ext cx="463629" cy="463629"/>
          </a:xfrm>
          <a:prstGeom prst="roundRect">
            <a:avLst>
              <a:gd name="adj" fmla="val 6667"/>
            </a:avLst>
          </a:prstGeom>
          <a:solidFill>
            <a:srgbClr val="F3E8E8"/>
          </a:solidFill>
          <a:ln/>
        </p:spPr>
      </p:sp>
      <p:sp>
        <p:nvSpPr>
          <p:cNvPr id="22" name="Text 19"/>
          <p:cNvSpPr/>
          <p:nvPr/>
        </p:nvSpPr>
        <p:spPr>
          <a:xfrm>
            <a:off x="940356" y="5922526"/>
            <a:ext cx="179784" cy="290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4</a:t>
            </a:r>
            <a:endParaRPr lang="en-US" sz="2250" dirty="0"/>
          </a:p>
        </p:txBody>
      </p:sp>
      <p:sp>
        <p:nvSpPr>
          <p:cNvPr id="23" name="Text 20"/>
          <p:cNvSpPr/>
          <p:nvPr/>
        </p:nvSpPr>
        <p:spPr>
          <a:xfrm>
            <a:off x="2163485" y="5810369"/>
            <a:ext cx="2424232" cy="3030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Can Make Mistakes!</a:t>
            </a:r>
            <a:endParaRPr lang="en-US" sz="1900" b="1" dirty="0"/>
          </a:p>
        </p:txBody>
      </p:sp>
      <p:sp>
        <p:nvSpPr>
          <p:cNvPr id="24" name="Text 21"/>
          <p:cNvSpPr/>
          <p:nvPr/>
        </p:nvSpPr>
        <p:spPr>
          <a:xfrm>
            <a:off x="2163485" y="6236970"/>
            <a:ext cx="6259354" cy="3296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AI learns biases from bad data.</a:t>
            </a:r>
            <a:endParaRPr lang="en-US" sz="1600" dirty="0"/>
          </a:p>
        </p:txBody>
      </p:sp>
      <p:sp>
        <p:nvSpPr>
          <p:cNvPr id="25" name="Text 22"/>
          <p:cNvSpPr/>
          <p:nvPr/>
        </p:nvSpPr>
        <p:spPr>
          <a:xfrm>
            <a:off x="721162" y="7004447"/>
            <a:ext cx="7701677" cy="6593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FF0000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Are tensors perfect? Not yet! They can be too big, hard to understand, and too slow. Also, they can make mistakes if they learn from bad data.</a:t>
            </a:r>
            <a:endParaRPr lang="en-US" sz="16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891" y="1644491"/>
            <a:ext cx="4940618" cy="4940618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250543" y="600432"/>
            <a:ext cx="7615714" cy="6421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050"/>
              </a:lnSpc>
              <a:buNone/>
            </a:pPr>
            <a:r>
              <a:rPr lang="en-US" sz="40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Limitations of Tensors</a:t>
            </a:r>
            <a:endParaRPr lang="en-US" sz="4000" dirty="0"/>
          </a:p>
        </p:txBody>
      </p:sp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0543" y="1569958"/>
            <a:ext cx="529114" cy="529114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6250543" y="2317313"/>
            <a:ext cx="2320290" cy="321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Better Processors!</a:t>
            </a:r>
            <a:endParaRPr lang="en-US" sz="2000" dirty="0"/>
          </a:p>
        </p:txBody>
      </p:sp>
      <p:sp>
        <p:nvSpPr>
          <p:cNvPr id="7" name="Text 2"/>
          <p:cNvSpPr/>
          <p:nvPr/>
        </p:nvSpPr>
        <p:spPr>
          <a:xfrm>
            <a:off x="6250543" y="2769394"/>
            <a:ext cx="2320290" cy="6986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TPUs and GPUs speed up AI calculations.</a:t>
            </a:r>
            <a:endParaRPr lang="en-US" sz="1700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98255" y="1569958"/>
            <a:ext cx="529114" cy="529114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8898255" y="2317313"/>
            <a:ext cx="2320290" cy="321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Explainable AI!</a:t>
            </a:r>
            <a:endParaRPr lang="en-US" sz="2000" dirty="0"/>
          </a:p>
        </p:txBody>
      </p:sp>
      <p:sp>
        <p:nvSpPr>
          <p:cNvPr id="10" name="Text 4"/>
          <p:cNvSpPr/>
          <p:nvPr/>
        </p:nvSpPr>
        <p:spPr>
          <a:xfrm>
            <a:off x="8898255" y="2769394"/>
            <a:ext cx="2320290" cy="10479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Tools like TensorBoard help humans see how AI learns.</a:t>
            </a:r>
            <a:endParaRPr lang="en-US" sz="1700" dirty="0"/>
          </a:p>
        </p:txBody>
      </p:sp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545967" y="1569958"/>
            <a:ext cx="529114" cy="529114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11545967" y="2317313"/>
            <a:ext cx="2320290" cy="321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Compression!</a:t>
            </a:r>
            <a:endParaRPr lang="en-US" sz="2000" dirty="0"/>
          </a:p>
        </p:txBody>
      </p:sp>
      <p:sp>
        <p:nvSpPr>
          <p:cNvPr id="13" name="Text 6"/>
          <p:cNvSpPr/>
          <p:nvPr/>
        </p:nvSpPr>
        <p:spPr>
          <a:xfrm>
            <a:off x="11545967" y="2769394"/>
            <a:ext cx="2320290" cy="6986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Shrinking tensors for faster computing.</a:t>
            </a:r>
            <a:endParaRPr lang="en-US" sz="1700" dirty="0"/>
          </a:p>
        </p:txBody>
      </p:sp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50543" y="4472345"/>
            <a:ext cx="529114" cy="529114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6250543" y="5219700"/>
            <a:ext cx="2320290" cy="321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Ethical AI!</a:t>
            </a:r>
            <a:endParaRPr lang="en-US" sz="2000" dirty="0"/>
          </a:p>
        </p:txBody>
      </p:sp>
      <p:sp>
        <p:nvSpPr>
          <p:cNvPr id="16" name="Text 8"/>
          <p:cNvSpPr/>
          <p:nvPr/>
        </p:nvSpPr>
        <p:spPr>
          <a:xfrm>
            <a:off x="6250543" y="5671780"/>
            <a:ext cx="2320290" cy="6986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Detecting and removing AI biases.</a:t>
            </a:r>
            <a:endParaRPr lang="en-US" sz="1700" dirty="0"/>
          </a:p>
        </p:txBody>
      </p:sp>
      <p:sp>
        <p:nvSpPr>
          <p:cNvPr id="17" name="Text 9"/>
          <p:cNvSpPr/>
          <p:nvPr/>
        </p:nvSpPr>
        <p:spPr>
          <a:xfrm>
            <a:off x="6250543" y="6616065"/>
            <a:ext cx="7615714" cy="6986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We're making tensors smarter! This is achieved using better processors, Explainable AI, compression, and ethical AI.</a:t>
            </a:r>
            <a:endParaRPr lang="en-US" sz="17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773430"/>
            <a:ext cx="6191488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Making Tensors Smarter!</a:t>
            </a:r>
            <a:endParaRPr lang="en-US" sz="44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724" y="1956197"/>
            <a:ext cx="4078962" cy="252091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37724" y="477631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Minecraft Magic</a:t>
            </a:r>
            <a:endParaRPr lang="en-US" sz="2200" b="1" dirty="0"/>
          </a:p>
        </p:txBody>
      </p:sp>
      <p:sp>
        <p:nvSpPr>
          <p:cNvPr id="5" name="Text 2"/>
          <p:cNvSpPr/>
          <p:nvPr/>
        </p:nvSpPr>
        <p:spPr>
          <a:xfrm>
            <a:off x="837724" y="5271849"/>
            <a:ext cx="4078962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See how Minecraft uses tensors to track every block's position in a giant 3D grid!</a:t>
            </a:r>
            <a:endParaRPr lang="en-US" sz="18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5659" y="1956197"/>
            <a:ext cx="4078962" cy="252091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75659" y="477631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Lego Tensor Game</a:t>
            </a:r>
            <a:endParaRPr lang="en-US" sz="2200" b="1" dirty="0"/>
          </a:p>
        </p:txBody>
      </p:sp>
      <p:sp>
        <p:nvSpPr>
          <p:cNvPr id="8" name="Text 4"/>
          <p:cNvSpPr/>
          <p:nvPr/>
        </p:nvSpPr>
        <p:spPr>
          <a:xfrm>
            <a:off x="5275659" y="5271849"/>
            <a:ext cx="407896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Build your own tensor by stacking Legos in rows, columns, and 3D layers!</a:t>
            </a:r>
            <a:endParaRPr lang="en-US" sz="18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3595" y="1956197"/>
            <a:ext cx="4079081" cy="2521029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713595" y="477643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Translation in Action</a:t>
            </a:r>
            <a:endParaRPr lang="en-US" sz="2200" b="1" dirty="0"/>
          </a:p>
        </p:txBody>
      </p:sp>
      <p:sp>
        <p:nvSpPr>
          <p:cNvPr id="11" name="Text 6"/>
          <p:cNvSpPr/>
          <p:nvPr/>
        </p:nvSpPr>
        <p:spPr>
          <a:xfrm>
            <a:off x="9713595" y="5271968"/>
            <a:ext cx="4079081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Watch Google Translate use tensors to change sentences between languages!</a:t>
            </a:r>
            <a:endParaRPr lang="en-US" sz="1850" dirty="0"/>
          </a:p>
        </p:txBody>
      </p:sp>
      <p:sp>
        <p:nvSpPr>
          <p:cNvPr id="12" name="Text 7"/>
          <p:cNvSpPr/>
          <p:nvPr/>
        </p:nvSpPr>
        <p:spPr>
          <a:xfrm>
            <a:off x="1981200" y="6690122"/>
            <a:ext cx="10942320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FF0000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Let's play with tensors in these fun, hands-on ways! Each example shows how tensor math powers the technology we use every day.</a:t>
            </a:r>
            <a:endParaRPr lang="en-US" sz="185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0"/>
            <a:ext cx="7315200" cy="823341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9856" y="589121"/>
            <a:ext cx="6245304" cy="12677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950"/>
              </a:lnSpc>
              <a:buNone/>
            </a:pPr>
            <a:r>
              <a:rPr lang="en-US" sz="395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Let's Play with Tensors! </a:t>
            </a:r>
            <a:r>
              <a:rPr lang="en-US" sz="3950" dirty="0">
                <a:solidFill>
                  <a:srgbClr val="000000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🎮</a:t>
            </a:r>
            <a:endParaRPr lang="en-US" sz="3950" dirty="0"/>
          </a:p>
        </p:txBody>
      </p:sp>
      <p:sp>
        <p:nvSpPr>
          <p:cNvPr id="4" name="Shape 1"/>
          <p:cNvSpPr/>
          <p:nvPr/>
        </p:nvSpPr>
        <p:spPr>
          <a:xfrm>
            <a:off x="749856" y="2419231"/>
            <a:ext cx="481965" cy="481965"/>
          </a:xfrm>
          <a:prstGeom prst="roundRect">
            <a:avLst>
              <a:gd name="adj" fmla="val 6668"/>
            </a:avLst>
          </a:prstGeom>
          <a:solidFill>
            <a:srgbClr val="F3E8E8"/>
          </a:solidFill>
          <a:ln/>
        </p:spPr>
      </p:sp>
      <p:sp>
        <p:nvSpPr>
          <p:cNvPr id="5" name="Text 2"/>
          <p:cNvSpPr/>
          <p:nvPr/>
        </p:nvSpPr>
        <p:spPr>
          <a:xfrm>
            <a:off x="944404" y="2508885"/>
            <a:ext cx="92869" cy="3025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1</a:t>
            </a:r>
            <a:endParaRPr lang="en-US" sz="2350" dirty="0"/>
          </a:p>
        </p:txBody>
      </p:sp>
      <p:sp>
        <p:nvSpPr>
          <p:cNvPr id="6" name="Text 3"/>
          <p:cNvSpPr/>
          <p:nvPr/>
        </p:nvSpPr>
        <p:spPr>
          <a:xfrm>
            <a:off x="1446014" y="2419231"/>
            <a:ext cx="2520553" cy="315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Everywhere</a:t>
            </a:r>
            <a:endParaRPr lang="en-US" sz="1950" b="1" dirty="0"/>
          </a:p>
        </p:txBody>
      </p:sp>
      <p:sp>
        <p:nvSpPr>
          <p:cNvPr id="7" name="Text 4"/>
          <p:cNvSpPr/>
          <p:nvPr/>
        </p:nvSpPr>
        <p:spPr>
          <a:xfrm>
            <a:off x="1446014" y="2862739"/>
            <a:ext cx="5119330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Tensors are everywhere in AI, games, space, and healthcare.</a:t>
            </a:r>
            <a:endParaRPr lang="en-US" sz="1650" dirty="0"/>
          </a:p>
        </p:txBody>
      </p:sp>
      <p:sp>
        <p:nvSpPr>
          <p:cNvPr id="8" name="Shape 5"/>
          <p:cNvSpPr/>
          <p:nvPr/>
        </p:nvSpPr>
        <p:spPr>
          <a:xfrm>
            <a:off x="749856" y="4003715"/>
            <a:ext cx="481965" cy="481965"/>
          </a:xfrm>
          <a:prstGeom prst="roundRect">
            <a:avLst>
              <a:gd name="adj" fmla="val 6668"/>
            </a:avLst>
          </a:prstGeom>
          <a:solidFill>
            <a:srgbClr val="F3E8E8"/>
          </a:solidFill>
          <a:ln/>
        </p:spPr>
      </p:sp>
      <p:sp>
        <p:nvSpPr>
          <p:cNvPr id="9" name="Text 6"/>
          <p:cNvSpPr/>
          <p:nvPr/>
        </p:nvSpPr>
        <p:spPr>
          <a:xfrm>
            <a:off x="900113" y="4093369"/>
            <a:ext cx="181451" cy="3025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2</a:t>
            </a:r>
            <a:endParaRPr lang="en-US" sz="2350" dirty="0"/>
          </a:p>
        </p:txBody>
      </p:sp>
      <p:sp>
        <p:nvSpPr>
          <p:cNvPr id="10" name="Text 7"/>
          <p:cNvSpPr/>
          <p:nvPr/>
        </p:nvSpPr>
        <p:spPr>
          <a:xfrm>
            <a:off x="1446014" y="4003715"/>
            <a:ext cx="2520553" cy="315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Computers Think</a:t>
            </a:r>
            <a:endParaRPr lang="en-US" sz="1950" b="1" dirty="0"/>
          </a:p>
        </p:txBody>
      </p:sp>
      <p:sp>
        <p:nvSpPr>
          <p:cNvPr id="11" name="Text 8"/>
          <p:cNvSpPr/>
          <p:nvPr/>
        </p:nvSpPr>
        <p:spPr>
          <a:xfrm>
            <a:off x="1446014" y="4447223"/>
            <a:ext cx="511933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They help computers think and learn.</a:t>
            </a:r>
            <a:endParaRPr lang="en-US" sz="1650" dirty="0"/>
          </a:p>
        </p:txBody>
      </p:sp>
      <p:sp>
        <p:nvSpPr>
          <p:cNvPr id="12" name="Shape 9"/>
          <p:cNvSpPr/>
          <p:nvPr/>
        </p:nvSpPr>
        <p:spPr>
          <a:xfrm>
            <a:off x="749856" y="5245298"/>
            <a:ext cx="481965" cy="481965"/>
          </a:xfrm>
          <a:prstGeom prst="roundRect">
            <a:avLst>
              <a:gd name="adj" fmla="val 6668"/>
            </a:avLst>
          </a:prstGeom>
          <a:solidFill>
            <a:srgbClr val="F3E8E8"/>
          </a:solidFill>
          <a:ln/>
        </p:spPr>
      </p:sp>
      <p:sp>
        <p:nvSpPr>
          <p:cNvPr id="13" name="Text 10"/>
          <p:cNvSpPr/>
          <p:nvPr/>
        </p:nvSpPr>
        <p:spPr>
          <a:xfrm>
            <a:off x="900113" y="5334953"/>
            <a:ext cx="181451" cy="3025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3</a:t>
            </a:r>
            <a:endParaRPr lang="en-US" sz="2350" dirty="0"/>
          </a:p>
        </p:txBody>
      </p:sp>
      <p:sp>
        <p:nvSpPr>
          <p:cNvPr id="14" name="Text 11"/>
          <p:cNvSpPr/>
          <p:nvPr/>
        </p:nvSpPr>
        <p:spPr>
          <a:xfrm>
            <a:off x="1446014" y="5245298"/>
            <a:ext cx="2520553" cy="315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Limitations</a:t>
            </a:r>
            <a:endParaRPr lang="en-US" sz="1950" b="1" dirty="0"/>
          </a:p>
        </p:txBody>
      </p:sp>
      <p:sp>
        <p:nvSpPr>
          <p:cNvPr id="15" name="Text 12"/>
          <p:cNvSpPr/>
          <p:nvPr/>
        </p:nvSpPr>
        <p:spPr>
          <a:xfrm>
            <a:off x="1446014" y="5688806"/>
            <a:ext cx="5119330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Scientists are solving their limitations to make AI faster and fairer.</a:t>
            </a:r>
            <a:endParaRPr lang="en-US" sz="1650" dirty="0"/>
          </a:p>
        </p:txBody>
      </p:sp>
      <p:sp>
        <p:nvSpPr>
          <p:cNvPr id="16" name="Text 13"/>
          <p:cNvSpPr/>
          <p:nvPr/>
        </p:nvSpPr>
        <p:spPr>
          <a:xfrm>
            <a:off x="749856" y="6615589"/>
            <a:ext cx="5815489" cy="1028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FF0000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Tensors are the future of AI! They help computers think and learn. Scientists are solving their limitations. This makes AI faster and fairer.</a:t>
            </a:r>
            <a:endParaRPr lang="en-US" sz="165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886" y="761048"/>
            <a:ext cx="5030629" cy="6707505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124456" y="503039"/>
            <a:ext cx="7867888" cy="10722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4200"/>
              </a:lnSpc>
              <a:buNone/>
            </a:pPr>
            <a:r>
              <a:rPr lang="en-US" sz="335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Tensors = The Future of AI! Time for a tensor quiz!</a:t>
            </a:r>
            <a:endParaRPr lang="en-US" sz="3350" dirty="0"/>
          </a:p>
        </p:txBody>
      </p:sp>
      <p:sp>
        <p:nvSpPr>
          <p:cNvPr id="5" name="Text 1"/>
          <p:cNvSpPr/>
          <p:nvPr/>
        </p:nvSpPr>
        <p:spPr>
          <a:xfrm>
            <a:off x="6124456" y="1939885"/>
            <a:ext cx="3797141" cy="6016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700"/>
              </a:lnSpc>
              <a:buNone/>
            </a:pPr>
            <a:r>
              <a:rPr lang="en-US" sz="47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1</a:t>
            </a:r>
            <a:endParaRPr lang="en-US" sz="4700" dirty="0"/>
          </a:p>
        </p:txBody>
      </p:sp>
      <p:sp>
        <p:nvSpPr>
          <p:cNvPr id="6" name="Text 2"/>
          <p:cNvSpPr/>
          <p:nvPr/>
        </p:nvSpPr>
        <p:spPr>
          <a:xfrm>
            <a:off x="6950512" y="2769275"/>
            <a:ext cx="2145030" cy="2681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000" b="1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What is the Tensors?</a:t>
            </a:r>
            <a:endParaRPr lang="en-US" sz="2000" b="1" dirty="0"/>
          </a:p>
        </p:txBody>
      </p:sp>
      <p:sp>
        <p:nvSpPr>
          <p:cNvPr id="7" name="Text 3"/>
          <p:cNvSpPr/>
          <p:nvPr/>
        </p:nvSpPr>
        <p:spPr>
          <a:xfrm>
            <a:off x="6124456" y="3146703"/>
            <a:ext cx="3797141" cy="2333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endParaRPr lang="en-US" sz="1100" dirty="0"/>
          </a:p>
        </p:txBody>
      </p:sp>
      <p:sp>
        <p:nvSpPr>
          <p:cNvPr id="8" name="Text 4"/>
          <p:cNvSpPr/>
          <p:nvPr/>
        </p:nvSpPr>
        <p:spPr>
          <a:xfrm>
            <a:off x="6124456" y="3489365"/>
            <a:ext cx="3797141" cy="2333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(A) A 3D box of numbers </a:t>
            </a:r>
            <a:endParaRPr lang="en-US" dirty="0"/>
          </a:p>
        </p:txBody>
      </p:sp>
      <p:sp>
        <p:nvSpPr>
          <p:cNvPr id="9" name="Text 5"/>
          <p:cNvSpPr/>
          <p:nvPr/>
        </p:nvSpPr>
        <p:spPr>
          <a:xfrm>
            <a:off x="6124456" y="3832027"/>
            <a:ext cx="3797141" cy="2333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(B) A spaceship</a:t>
            </a:r>
            <a:endParaRPr lang="en-US" dirty="0"/>
          </a:p>
        </p:txBody>
      </p:sp>
      <p:sp>
        <p:nvSpPr>
          <p:cNvPr id="10" name="Text 6"/>
          <p:cNvSpPr/>
          <p:nvPr/>
        </p:nvSpPr>
        <p:spPr>
          <a:xfrm>
            <a:off x="6124456" y="4174688"/>
            <a:ext cx="3797141" cy="2333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(C) A video game</a:t>
            </a:r>
            <a:endParaRPr lang="en-US" dirty="0"/>
          </a:p>
        </p:txBody>
      </p:sp>
      <p:sp>
        <p:nvSpPr>
          <p:cNvPr id="11" name="Text 7"/>
          <p:cNvSpPr/>
          <p:nvPr/>
        </p:nvSpPr>
        <p:spPr>
          <a:xfrm>
            <a:off x="6124456" y="4517350"/>
            <a:ext cx="3797141" cy="2915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endParaRPr lang="en-US" sz="1400" dirty="0"/>
          </a:p>
        </p:txBody>
      </p:sp>
      <p:sp>
        <p:nvSpPr>
          <p:cNvPr id="12" name="Text 8"/>
          <p:cNvSpPr/>
          <p:nvPr/>
        </p:nvSpPr>
        <p:spPr>
          <a:xfrm>
            <a:off x="10195084" y="1939885"/>
            <a:ext cx="3797260" cy="6016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700"/>
              </a:lnSpc>
              <a:buNone/>
            </a:pPr>
            <a:r>
              <a:rPr lang="en-US" sz="47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2</a:t>
            </a:r>
            <a:endParaRPr lang="en-US" sz="4700" dirty="0"/>
          </a:p>
        </p:txBody>
      </p:sp>
      <p:sp>
        <p:nvSpPr>
          <p:cNvPr id="13" name="Text 9"/>
          <p:cNvSpPr/>
          <p:nvPr/>
        </p:nvSpPr>
        <p:spPr>
          <a:xfrm>
            <a:off x="10918388" y="2769275"/>
            <a:ext cx="2350651" cy="2681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000" b="1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Where are tensors used?</a:t>
            </a:r>
            <a:endParaRPr lang="en-US" sz="2000" b="1" dirty="0"/>
          </a:p>
        </p:txBody>
      </p:sp>
      <p:sp>
        <p:nvSpPr>
          <p:cNvPr id="14" name="Text 10"/>
          <p:cNvSpPr/>
          <p:nvPr/>
        </p:nvSpPr>
        <p:spPr>
          <a:xfrm>
            <a:off x="10195084" y="3146703"/>
            <a:ext cx="3797260" cy="2333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(A) AI </a:t>
            </a:r>
            <a:endParaRPr lang="en-US" dirty="0"/>
          </a:p>
        </p:txBody>
      </p:sp>
      <p:sp>
        <p:nvSpPr>
          <p:cNvPr id="15" name="Text 11"/>
          <p:cNvSpPr/>
          <p:nvPr/>
        </p:nvSpPr>
        <p:spPr>
          <a:xfrm>
            <a:off x="10195084" y="3489365"/>
            <a:ext cx="3797260" cy="2333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(B) Space</a:t>
            </a:r>
            <a:endParaRPr lang="en-US" dirty="0"/>
          </a:p>
        </p:txBody>
      </p:sp>
      <p:sp>
        <p:nvSpPr>
          <p:cNvPr id="16" name="Text 12"/>
          <p:cNvSpPr/>
          <p:nvPr/>
        </p:nvSpPr>
        <p:spPr>
          <a:xfrm>
            <a:off x="10195084" y="3832027"/>
            <a:ext cx="3797260" cy="2333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(C) Medicine </a:t>
            </a:r>
            <a:endParaRPr lang="en-US" dirty="0"/>
          </a:p>
        </p:txBody>
      </p:sp>
      <p:sp>
        <p:nvSpPr>
          <p:cNvPr id="17" name="Text 13"/>
          <p:cNvSpPr/>
          <p:nvPr/>
        </p:nvSpPr>
        <p:spPr>
          <a:xfrm>
            <a:off x="10195084" y="4174688"/>
            <a:ext cx="3797260" cy="2333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(D) All of the above</a:t>
            </a:r>
            <a:endParaRPr lang="en-US" dirty="0"/>
          </a:p>
        </p:txBody>
      </p:sp>
      <p:sp>
        <p:nvSpPr>
          <p:cNvPr id="18" name="Text 14"/>
          <p:cNvSpPr/>
          <p:nvPr/>
        </p:nvSpPr>
        <p:spPr>
          <a:xfrm>
            <a:off x="8159710" y="5446990"/>
            <a:ext cx="3797260" cy="6016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700"/>
              </a:lnSpc>
              <a:buNone/>
            </a:pPr>
            <a:r>
              <a:rPr lang="en-US" sz="47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3</a:t>
            </a:r>
            <a:endParaRPr lang="en-US" sz="4700" dirty="0"/>
          </a:p>
        </p:txBody>
      </p:sp>
      <p:sp>
        <p:nvSpPr>
          <p:cNvPr id="19" name="Text 15"/>
          <p:cNvSpPr/>
          <p:nvPr/>
        </p:nvSpPr>
        <p:spPr>
          <a:xfrm>
            <a:off x="8575238" y="6276380"/>
            <a:ext cx="2966085" cy="2681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000" b="1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What problem do tensors face?</a:t>
            </a:r>
            <a:endParaRPr lang="en-US" sz="2000" b="1" dirty="0"/>
          </a:p>
        </p:txBody>
      </p:sp>
      <p:sp>
        <p:nvSpPr>
          <p:cNvPr id="20" name="Text 16"/>
          <p:cNvSpPr/>
          <p:nvPr/>
        </p:nvSpPr>
        <p:spPr>
          <a:xfrm>
            <a:off x="8159710" y="6653808"/>
            <a:ext cx="3797260" cy="2333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(A) They are too small</a:t>
            </a:r>
            <a:endParaRPr lang="en-US" dirty="0"/>
          </a:p>
        </p:txBody>
      </p:sp>
      <p:sp>
        <p:nvSpPr>
          <p:cNvPr id="21" name="Text 17"/>
          <p:cNvSpPr/>
          <p:nvPr/>
        </p:nvSpPr>
        <p:spPr>
          <a:xfrm>
            <a:off x="8159710" y="6996470"/>
            <a:ext cx="3797260" cy="2333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(B) They can be slow and biased</a:t>
            </a:r>
            <a:endParaRPr lang="en-US" dirty="0"/>
          </a:p>
        </p:txBody>
      </p:sp>
      <p:sp>
        <p:nvSpPr>
          <p:cNvPr id="22" name="Text 18"/>
          <p:cNvSpPr/>
          <p:nvPr/>
        </p:nvSpPr>
        <p:spPr>
          <a:xfrm>
            <a:off x="6124456" y="7434858"/>
            <a:ext cx="7867888" cy="2915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50"/>
              </a:lnSpc>
              <a:buNone/>
            </a:pPr>
            <a:r>
              <a:rPr lang="en-US" sz="14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</a:t>
            </a:r>
            <a:endParaRPr lang="en-US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</TotalTime>
  <Words>1102</Words>
  <Application>Microsoft Office PowerPoint</Application>
  <PresentationFormat>Custom</PresentationFormat>
  <Paragraphs>146</Paragraphs>
  <Slides>20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Red Hat Text</vt:lpstr>
      <vt:lpstr>Roboto Light</vt:lpstr>
      <vt:lpstr>Calibri</vt:lpstr>
      <vt:lpstr>Times New Roman</vt:lpstr>
      <vt:lpstr>Comic Sans MS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User</cp:lastModifiedBy>
  <cp:revision>21</cp:revision>
  <dcterms:created xsi:type="dcterms:W3CDTF">2025-02-18T06:06:39Z</dcterms:created>
  <dcterms:modified xsi:type="dcterms:W3CDTF">2025-02-18T20:06:00Z</dcterms:modified>
</cp:coreProperties>
</file>